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21"/>
  </p:notes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79" r:id="rId11"/>
    <p:sldId id="264" r:id="rId12"/>
    <p:sldId id="265" r:id="rId13"/>
    <p:sldId id="266" r:id="rId14"/>
    <p:sldId id="268" r:id="rId15"/>
    <p:sldId id="269" r:id="rId16"/>
    <p:sldId id="271" r:id="rId17"/>
    <p:sldId id="273" r:id="rId18"/>
    <p:sldId id="274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 McGonagle" initials="MM" lastIdx="0" clrIdx="0">
    <p:extLst>
      <p:ext uri="{19B8F6BF-5375-455C-9EA6-DF929625EA0E}">
        <p15:presenceInfo xmlns:p15="http://schemas.microsoft.com/office/powerpoint/2012/main" userId="Meg McGonag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outline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C25257-AA44-4510-AC97-796BA20E0EE0}" type="doc">
      <dgm:prSet loTypeId="urn:microsoft.com/office/officeart/2018/5/layout/IconCircleOutlineLabelList" loCatId="icon" qsTypeId="urn:microsoft.com/office/officeart/2005/8/quickstyle/simple4" qsCatId="simple" csTypeId="urn:microsoft.com/office/officeart/2018/5/colors/Iconchunking_coloredoutline_accent3_2" csCatId="accent3" phldr="1"/>
      <dgm:spPr/>
      <dgm:t>
        <a:bodyPr/>
        <a:lstStyle/>
        <a:p>
          <a:endParaRPr lang="en-US"/>
        </a:p>
      </dgm:t>
    </dgm:pt>
    <dgm:pt modelId="{77F334CA-5455-48E2-A456-E803247FD20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Research an issue you are passionate about. One that is important to SNAP membership, the nursing profession, and the health needs of our communities</a:t>
          </a:r>
        </a:p>
      </dgm:t>
    </dgm:pt>
    <dgm:pt modelId="{7E65B413-C617-41D3-B29D-8D195AB96BC2}" type="parTrans" cxnId="{02CC60C3-061F-44D3-B415-D6C10E6B3DC5}">
      <dgm:prSet/>
      <dgm:spPr/>
      <dgm:t>
        <a:bodyPr/>
        <a:lstStyle/>
        <a:p>
          <a:endParaRPr lang="en-US"/>
        </a:p>
      </dgm:t>
    </dgm:pt>
    <dgm:pt modelId="{14FCC288-5D0B-4958-AAB0-5CE83F1804C4}" type="sibTrans" cxnId="{02CC60C3-061F-44D3-B415-D6C10E6B3DC5}">
      <dgm:prSet/>
      <dgm:spPr/>
      <dgm:t>
        <a:bodyPr/>
        <a:lstStyle/>
        <a:p>
          <a:endParaRPr lang="en-US"/>
        </a:p>
      </dgm:t>
    </dgm:pt>
    <dgm:pt modelId="{1E392661-36D6-4B0E-984E-562C99882B7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Written statement that, when adopted by the House of Delegates, is the basis for the policies and actions of SNAP </a:t>
          </a:r>
        </a:p>
      </dgm:t>
    </dgm:pt>
    <dgm:pt modelId="{6F583A06-53FB-41F5-8DAB-F58ADDA54BBC}" type="parTrans" cxnId="{AC34DBDB-8E20-4C11-9943-68C5F1BA506F}">
      <dgm:prSet/>
      <dgm:spPr/>
      <dgm:t>
        <a:bodyPr/>
        <a:lstStyle/>
        <a:p>
          <a:endParaRPr lang="en-US"/>
        </a:p>
      </dgm:t>
    </dgm:pt>
    <dgm:pt modelId="{C77BA060-E1E1-45A1-8254-C8BB633CBE9F}" type="sibTrans" cxnId="{AC34DBDB-8E20-4C11-9943-68C5F1BA506F}">
      <dgm:prSet/>
      <dgm:spPr/>
      <dgm:t>
        <a:bodyPr/>
        <a:lstStyle/>
        <a:p>
          <a:endParaRPr lang="en-US"/>
        </a:p>
      </dgm:t>
    </dgm:pt>
    <dgm:pt modelId="{81F08236-D60D-4EA9-AE53-CFE0A66246D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Adopted resolutions propose the stance and actions SNAP will take </a:t>
          </a:r>
        </a:p>
      </dgm:t>
    </dgm:pt>
    <dgm:pt modelId="{D686766E-530B-4E14-9847-76550EC1697A}" type="parTrans" cxnId="{760420E4-957F-448A-BE3C-7C0552B9D146}">
      <dgm:prSet/>
      <dgm:spPr/>
      <dgm:t>
        <a:bodyPr/>
        <a:lstStyle/>
        <a:p>
          <a:endParaRPr lang="en-US"/>
        </a:p>
      </dgm:t>
    </dgm:pt>
    <dgm:pt modelId="{D3832984-104D-4649-B352-B9ACE8693349}" type="sibTrans" cxnId="{760420E4-957F-448A-BE3C-7C0552B9D146}">
      <dgm:prSet/>
      <dgm:spPr/>
      <dgm:t>
        <a:bodyPr/>
        <a:lstStyle/>
        <a:p>
          <a:endParaRPr lang="en-US"/>
        </a:p>
      </dgm:t>
    </dgm:pt>
    <dgm:pt modelId="{44EDAB73-C9A5-4ABA-9EF9-AE0A39543202}" type="pres">
      <dgm:prSet presAssocID="{BCC25257-AA44-4510-AC97-796BA20E0EE0}" presName="root" presStyleCnt="0">
        <dgm:presLayoutVars>
          <dgm:dir/>
          <dgm:resizeHandles val="exact"/>
        </dgm:presLayoutVars>
      </dgm:prSet>
      <dgm:spPr/>
    </dgm:pt>
    <dgm:pt modelId="{046EDBE5-C753-4207-81C2-47CF962A30BD}" type="pres">
      <dgm:prSet presAssocID="{77F334CA-5455-48E2-A456-E803247FD209}" presName="compNode" presStyleCnt="0"/>
      <dgm:spPr/>
    </dgm:pt>
    <dgm:pt modelId="{27FE0B82-E493-4852-B821-F57A83EC00DF}" type="pres">
      <dgm:prSet presAssocID="{77F334CA-5455-48E2-A456-E803247FD209}" presName="iconBgRect" presStyleLbl="trAlignAcc1" presStyleIdx="0" presStyleCnt="3"/>
      <dgm:spPr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9C14D5EA-AD2C-4B34-8AD4-883A39F91E80}" type="pres">
      <dgm:prSet presAssocID="{77F334CA-5455-48E2-A456-E803247FD2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68E59413-8620-4954-B474-3FDECC6E7AC7}" type="pres">
      <dgm:prSet presAssocID="{77F334CA-5455-48E2-A456-E803247FD209}" presName="spaceRect" presStyleCnt="0"/>
      <dgm:spPr/>
    </dgm:pt>
    <dgm:pt modelId="{601B400B-5D98-44FE-93F0-79FD3AD6D179}" type="pres">
      <dgm:prSet presAssocID="{77F334CA-5455-48E2-A456-E803247FD209}" presName="textRect" presStyleLbl="revTx" presStyleIdx="0" presStyleCnt="3">
        <dgm:presLayoutVars>
          <dgm:chMax val="1"/>
          <dgm:chPref val="1"/>
        </dgm:presLayoutVars>
      </dgm:prSet>
      <dgm:spPr/>
    </dgm:pt>
    <dgm:pt modelId="{D602E45D-43A5-4154-9C52-8DE70C2078B6}" type="pres">
      <dgm:prSet presAssocID="{14FCC288-5D0B-4958-AAB0-5CE83F1804C4}" presName="sibTrans" presStyleCnt="0"/>
      <dgm:spPr/>
    </dgm:pt>
    <dgm:pt modelId="{86712F02-4046-45E9-8CC8-4274C39B487E}" type="pres">
      <dgm:prSet presAssocID="{1E392661-36D6-4B0E-984E-562C99882B71}" presName="compNode" presStyleCnt="0"/>
      <dgm:spPr/>
    </dgm:pt>
    <dgm:pt modelId="{4BB6ED66-6DD2-48CD-98E4-42C16159E1F1}" type="pres">
      <dgm:prSet presAssocID="{1E392661-36D6-4B0E-984E-562C99882B71}" presName="iconBgRect" presStyleLbl="trAlignAcc1" presStyleIdx="1" presStyleCnt="3"/>
      <dgm:spPr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A96EF9AC-CE51-4FE4-BA07-53D64BF45DFB}" type="pres">
      <dgm:prSet presAssocID="{1E392661-36D6-4B0E-984E-562C99882B7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C8D0E494-CD0B-4CA6-B9A1-71FDACC7EC3D}" type="pres">
      <dgm:prSet presAssocID="{1E392661-36D6-4B0E-984E-562C99882B71}" presName="spaceRect" presStyleCnt="0"/>
      <dgm:spPr/>
    </dgm:pt>
    <dgm:pt modelId="{424457BC-3A4A-4BAB-8E0A-8E4DCCB6DA88}" type="pres">
      <dgm:prSet presAssocID="{1E392661-36D6-4B0E-984E-562C99882B71}" presName="textRect" presStyleLbl="revTx" presStyleIdx="1" presStyleCnt="3">
        <dgm:presLayoutVars>
          <dgm:chMax val="1"/>
          <dgm:chPref val="1"/>
        </dgm:presLayoutVars>
      </dgm:prSet>
      <dgm:spPr/>
    </dgm:pt>
    <dgm:pt modelId="{D297C530-C379-425D-8F6A-CA7D88BBC3C0}" type="pres">
      <dgm:prSet presAssocID="{C77BA060-E1E1-45A1-8254-C8BB633CBE9F}" presName="sibTrans" presStyleCnt="0"/>
      <dgm:spPr/>
    </dgm:pt>
    <dgm:pt modelId="{F1CC3551-ADF6-4C5B-9E4F-9EB0E466B1A8}" type="pres">
      <dgm:prSet presAssocID="{81F08236-D60D-4EA9-AE53-CFE0A66246D3}" presName="compNode" presStyleCnt="0"/>
      <dgm:spPr/>
    </dgm:pt>
    <dgm:pt modelId="{D5D2D7C5-86B7-4AB0-B79F-EB7016258510}" type="pres">
      <dgm:prSet presAssocID="{81F08236-D60D-4EA9-AE53-CFE0A66246D3}" presName="iconBgRect" presStyleLbl="trAlignAcc1" presStyleIdx="2" presStyleCnt="3"/>
      <dgm:spPr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2E595047-6D85-4D4B-96B3-B0720DEBBECC}" type="pres">
      <dgm:prSet presAssocID="{81F08236-D60D-4EA9-AE53-CFE0A66246D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sed Hand"/>
        </a:ext>
      </dgm:extLst>
    </dgm:pt>
    <dgm:pt modelId="{5F28F4BC-35F6-405A-A9E2-76EA4EABEEC9}" type="pres">
      <dgm:prSet presAssocID="{81F08236-D60D-4EA9-AE53-CFE0A66246D3}" presName="spaceRect" presStyleCnt="0"/>
      <dgm:spPr/>
    </dgm:pt>
    <dgm:pt modelId="{35698B11-C836-47C9-83CE-94FDF3C70FCB}" type="pres">
      <dgm:prSet presAssocID="{81F08236-D60D-4EA9-AE53-CFE0A66246D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74F7C12-8EAE-4345-92BB-B6CCAB0E4530}" type="presOf" srcId="{81F08236-D60D-4EA9-AE53-CFE0A66246D3}" destId="{35698B11-C836-47C9-83CE-94FDF3C70FCB}" srcOrd="0" destOrd="0" presId="urn:microsoft.com/office/officeart/2018/5/layout/IconCircleOutlineLabelList"/>
    <dgm:cxn modelId="{7D7AE517-FD43-45AD-B132-F4C2F81F5E26}" type="presOf" srcId="{1E392661-36D6-4B0E-984E-562C99882B71}" destId="{424457BC-3A4A-4BAB-8E0A-8E4DCCB6DA88}" srcOrd="0" destOrd="0" presId="urn:microsoft.com/office/officeart/2018/5/layout/IconCircleOutlineLabelList"/>
    <dgm:cxn modelId="{DBE1B61F-15BA-49FB-8E58-D8F07F38D14E}" type="presOf" srcId="{77F334CA-5455-48E2-A456-E803247FD209}" destId="{601B400B-5D98-44FE-93F0-79FD3AD6D179}" srcOrd="0" destOrd="0" presId="urn:microsoft.com/office/officeart/2018/5/layout/IconCircleOutlineLabelList"/>
    <dgm:cxn modelId="{02CC60C3-061F-44D3-B415-D6C10E6B3DC5}" srcId="{BCC25257-AA44-4510-AC97-796BA20E0EE0}" destId="{77F334CA-5455-48E2-A456-E803247FD209}" srcOrd="0" destOrd="0" parTransId="{7E65B413-C617-41D3-B29D-8D195AB96BC2}" sibTransId="{14FCC288-5D0B-4958-AAB0-5CE83F1804C4}"/>
    <dgm:cxn modelId="{AC34DBDB-8E20-4C11-9943-68C5F1BA506F}" srcId="{BCC25257-AA44-4510-AC97-796BA20E0EE0}" destId="{1E392661-36D6-4B0E-984E-562C99882B71}" srcOrd="1" destOrd="0" parTransId="{6F583A06-53FB-41F5-8DAB-F58ADDA54BBC}" sibTransId="{C77BA060-E1E1-45A1-8254-C8BB633CBE9F}"/>
    <dgm:cxn modelId="{760420E4-957F-448A-BE3C-7C0552B9D146}" srcId="{BCC25257-AA44-4510-AC97-796BA20E0EE0}" destId="{81F08236-D60D-4EA9-AE53-CFE0A66246D3}" srcOrd="2" destOrd="0" parTransId="{D686766E-530B-4E14-9847-76550EC1697A}" sibTransId="{D3832984-104D-4649-B352-B9ACE8693349}"/>
    <dgm:cxn modelId="{11C1CCF2-FD49-42B6-A672-E145AB7A067F}" type="presOf" srcId="{BCC25257-AA44-4510-AC97-796BA20E0EE0}" destId="{44EDAB73-C9A5-4ABA-9EF9-AE0A39543202}" srcOrd="0" destOrd="0" presId="urn:microsoft.com/office/officeart/2018/5/layout/IconCircleOutlineLabelList"/>
    <dgm:cxn modelId="{FD01BBD2-60A4-45C1-A37E-BB160C16450F}" type="presParOf" srcId="{44EDAB73-C9A5-4ABA-9EF9-AE0A39543202}" destId="{046EDBE5-C753-4207-81C2-47CF962A30BD}" srcOrd="0" destOrd="0" presId="urn:microsoft.com/office/officeart/2018/5/layout/IconCircleOutlineLabelList"/>
    <dgm:cxn modelId="{C1B952C6-C718-44FF-9026-0B6991A3EDC3}" type="presParOf" srcId="{046EDBE5-C753-4207-81C2-47CF962A30BD}" destId="{27FE0B82-E493-4852-B821-F57A83EC00DF}" srcOrd="0" destOrd="0" presId="urn:microsoft.com/office/officeart/2018/5/layout/IconCircleOutlineLabelList"/>
    <dgm:cxn modelId="{E6C40EA2-0BC6-481D-A2C3-902190FE85AB}" type="presParOf" srcId="{046EDBE5-C753-4207-81C2-47CF962A30BD}" destId="{9C14D5EA-AD2C-4B34-8AD4-883A39F91E80}" srcOrd="1" destOrd="0" presId="urn:microsoft.com/office/officeart/2018/5/layout/IconCircleOutlineLabelList"/>
    <dgm:cxn modelId="{2A2EB9BD-1869-4AC8-99F2-E68892C6CC8E}" type="presParOf" srcId="{046EDBE5-C753-4207-81C2-47CF962A30BD}" destId="{68E59413-8620-4954-B474-3FDECC6E7AC7}" srcOrd="2" destOrd="0" presId="urn:microsoft.com/office/officeart/2018/5/layout/IconCircleOutlineLabelList"/>
    <dgm:cxn modelId="{74914EFC-AEEA-43B9-8C6D-A963A4B3CDCE}" type="presParOf" srcId="{046EDBE5-C753-4207-81C2-47CF962A30BD}" destId="{601B400B-5D98-44FE-93F0-79FD3AD6D179}" srcOrd="3" destOrd="0" presId="urn:microsoft.com/office/officeart/2018/5/layout/IconCircleOutlineLabelList"/>
    <dgm:cxn modelId="{AB923C80-926B-4C9C-82F4-B0AE3A444A21}" type="presParOf" srcId="{44EDAB73-C9A5-4ABA-9EF9-AE0A39543202}" destId="{D602E45D-43A5-4154-9C52-8DE70C2078B6}" srcOrd="1" destOrd="0" presId="urn:microsoft.com/office/officeart/2018/5/layout/IconCircleOutlineLabelList"/>
    <dgm:cxn modelId="{959E045D-17B8-410B-93BE-60241927CBF1}" type="presParOf" srcId="{44EDAB73-C9A5-4ABA-9EF9-AE0A39543202}" destId="{86712F02-4046-45E9-8CC8-4274C39B487E}" srcOrd="2" destOrd="0" presId="urn:microsoft.com/office/officeart/2018/5/layout/IconCircleOutlineLabelList"/>
    <dgm:cxn modelId="{22505178-4A79-4C19-9AF2-9BF9FBAAD6E1}" type="presParOf" srcId="{86712F02-4046-45E9-8CC8-4274C39B487E}" destId="{4BB6ED66-6DD2-48CD-98E4-42C16159E1F1}" srcOrd="0" destOrd="0" presId="urn:microsoft.com/office/officeart/2018/5/layout/IconCircleOutlineLabelList"/>
    <dgm:cxn modelId="{9EAB3B55-F357-439A-B71C-EB03E5621C8C}" type="presParOf" srcId="{86712F02-4046-45E9-8CC8-4274C39B487E}" destId="{A96EF9AC-CE51-4FE4-BA07-53D64BF45DFB}" srcOrd="1" destOrd="0" presId="urn:microsoft.com/office/officeart/2018/5/layout/IconCircleOutlineLabelList"/>
    <dgm:cxn modelId="{1DA75F2B-5B10-461C-97D9-AA66B6E5DB7C}" type="presParOf" srcId="{86712F02-4046-45E9-8CC8-4274C39B487E}" destId="{C8D0E494-CD0B-4CA6-B9A1-71FDACC7EC3D}" srcOrd="2" destOrd="0" presId="urn:microsoft.com/office/officeart/2018/5/layout/IconCircleOutlineLabelList"/>
    <dgm:cxn modelId="{38A74C40-BBB6-4989-B188-A81A2F3796D5}" type="presParOf" srcId="{86712F02-4046-45E9-8CC8-4274C39B487E}" destId="{424457BC-3A4A-4BAB-8E0A-8E4DCCB6DA88}" srcOrd="3" destOrd="0" presId="urn:microsoft.com/office/officeart/2018/5/layout/IconCircleOutlineLabelList"/>
    <dgm:cxn modelId="{B9C800DD-7C8E-4E21-9099-E9126D54E911}" type="presParOf" srcId="{44EDAB73-C9A5-4ABA-9EF9-AE0A39543202}" destId="{D297C530-C379-425D-8F6A-CA7D88BBC3C0}" srcOrd="3" destOrd="0" presId="urn:microsoft.com/office/officeart/2018/5/layout/IconCircleOutlineLabelList"/>
    <dgm:cxn modelId="{81FD3B0B-2DEC-4336-B59B-854D55507A2B}" type="presParOf" srcId="{44EDAB73-C9A5-4ABA-9EF9-AE0A39543202}" destId="{F1CC3551-ADF6-4C5B-9E4F-9EB0E466B1A8}" srcOrd="4" destOrd="0" presId="urn:microsoft.com/office/officeart/2018/5/layout/IconCircleOutlineLabelList"/>
    <dgm:cxn modelId="{7929CDB8-57C3-41C6-A9B3-7AB04246FB38}" type="presParOf" srcId="{F1CC3551-ADF6-4C5B-9E4F-9EB0E466B1A8}" destId="{D5D2D7C5-86B7-4AB0-B79F-EB7016258510}" srcOrd="0" destOrd="0" presId="urn:microsoft.com/office/officeart/2018/5/layout/IconCircleOutlineLabelList"/>
    <dgm:cxn modelId="{E8AE7225-5BAA-4296-BD3B-D89696BDDB5A}" type="presParOf" srcId="{F1CC3551-ADF6-4C5B-9E4F-9EB0E466B1A8}" destId="{2E595047-6D85-4D4B-96B3-B0720DEBBECC}" srcOrd="1" destOrd="0" presId="urn:microsoft.com/office/officeart/2018/5/layout/IconCircleOutlineLabelList"/>
    <dgm:cxn modelId="{760A64D9-66A1-40DC-8033-D63628B73B6D}" type="presParOf" srcId="{F1CC3551-ADF6-4C5B-9E4F-9EB0E466B1A8}" destId="{5F28F4BC-35F6-405A-A9E2-76EA4EABEEC9}" srcOrd="2" destOrd="0" presId="urn:microsoft.com/office/officeart/2018/5/layout/IconCircleOutlineLabelList"/>
    <dgm:cxn modelId="{40AE32C7-9775-4148-BFBB-BFFF7E1DC6AB}" type="presParOf" srcId="{F1CC3551-ADF6-4C5B-9E4F-9EB0E466B1A8}" destId="{35698B11-C836-47C9-83CE-94FDF3C70FCB}" srcOrd="3" destOrd="0" presId="urn:microsoft.com/office/officeart/2018/5/layout/IconCircleOutlin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E0B82-E493-4852-B821-F57A83EC00DF}">
      <dsp:nvSpPr>
        <dsp:cNvPr id="0" name=""/>
        <dsp:cNvSpPr/>
      </dsp:nvSpPr>
      <dsp:spPr>
        <a:xfrm>
          <a:off x="469377" y="235410"/>
          <a:ext cx="1406812" cy="1406812"/>
        </a:xfrm>
        <a:prstGeom prst="ellipse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4D5EA-AD2C-4B34-8AD4-883A39F91E80}">
      <dsp:nvSpPr>
        <dsp:cNvPr id="0" name=""/>
        <dsp:cNvSpPr/>
      </dsp:nvSpPr>
      <dsp:spPr>
        <a:xfrm>
          <a:off x="769190" y="535222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1B400B-5D98-44FE-93F0-79FD3AD6D179}">
      <dsp:nvSpPr>
        <dsp:cNvPr id="0" name=""/>
        <dsp:cNvSpPr/>
      </dsp:nvSpPr>
      <dsp:spPr>
        <a:xfrm>
          <a:off x="19659" y="2080410"/>
          <a:ext cx="2306250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Research an issue you are passionate about. One that is important to SNAP membership, the nursing profession, and the health needs of our communities</a:t>
          </a:r>
        </a:p>
      </dsp:txBody>
      <dsp:txXfrm>
        <a:off x="19659" y="2080410"/>
        <a:ext cx="2306250" cy="990000"/>
      </dsp:txXfrm>
    </dsp:sp>
    <dsp:sp modelId="{4BB6ED66-6DD2-48CD-98E4-42C16159E1F1}">
      <dsp:nvSpPr>
        <dsp:cNvPr id="0" name=""/>
        <dsp:cNvSpPr/>
      </dsp:nvSpPr>
      <dsp:spPr>
        <a:xfrm>
          <a:off x="3179221" y="235410"/>
          <a:ext cx="1406812" cy="1406812"/>
        </a:xfrm>
        <a:prstGeom prst="ellipse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EF9AC-CE51-4FE4-BA07-53D64BF45DFB}">
      <dsp:nvSpPr>
        <dsp:cNvPr id="0" name=""/>
        <dsp:cNvSpPr/>
      </dsp:nvSpPr>
      <dsp:spPr>
        <a:xfrm>
          <a:off x="3479034" y="535222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4457BC-3A4A-4BAB-8E0A-8E4DCCB6DA88}">
      <dsp:nvSpPr>
        <dsp:cNvPr id="0" name=""/>
        <dsp:cNvSpPr/>
      </dsp:nvSpPr>
      <dsp:spPr>
        <a:xfrm>
          <a:off x="2729503" y="2080410"/>
          <a:ext cx="2306250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Written statement that, when adopted by the House of Delegates, is the basis for the policies and actions of SNAP </a:t>
          </a:r>
        </a:p>
      </dsp:txBody>
      <dsp:txXfrm>
        <a:off x="2729503" y="2080410"/>
        <a:ext cx="2306250" cy="990000"/>
      </dsp:txXfrm>
    </dsp:sp>
    <dsp:sp modelId="{D5D2D7C5-86B7-4AB0-B79F-EB7016258510}">
      <dsp:nvSpPr>
        <dsp:cNvPr id="0" name=""/>
        <dsp:cNvSpPr/>
      </dsp:nvSpPr>
      <dsp:spPr>
        <a:xfrm>
          <a:off x="5889065" y="235410"/>
          <a:ext cx="1406812" cy="1406812"/>
        </a:xfrm>
        <a:prstGeom prst="ellipse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95047-6D85-4D4B-96B3-B0720DEBBECC}">
      <dsp:nvSpPr>
        <dsp:cNvPr id="0" name=""/>
        <dsp:cNvSpPr/>
      </dsp:nvSpPr>
      <dsp:spPr>
        <a:xfrm>
          <a:off x="6188878" y="535222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698B11-C836-47C9-83CE-94FDF3C70FCB}">
      <dsp:nvSpPr>
        <dsp:cNvPr id="0" name=""/>
        <dsp:cNvSpPr/>
      </dsp:nvSpPr>
      <dsp:spPr>
        <a:xfrm>
          <a:off x="5439346" y="2080410"/>
          <a:ext cx="2306250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Adopted resolutions propose the stance and actions SNAP will take </a:t>
          </a:r>
        </a:p>
      </dsp:txBody>
      <dsp:txXfrm>
        <a:off x="5439346" y="2080410"/>
        <a:ext cx="2306250" cy="99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OutlineLabelList">
  <dgm:title val="Icon Circle Outlin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trAlignAcc1">
          <dgm:alg type="sp"/>
          <dgm:choose name="Name9">
            <dgm:if name="Name10" axis="root des" ptType="all norm" func="cnt" op="lte" val="3">
              <dgm:shape xmlns:r="http://schemas.openxmlformats.org/officeDocument/2006/relationships" type="ellipse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 w="79375"/>
                    </dgm1612:spPr>
                  </a:ext>
                </dgm:extLst>
              </dgm:shape>
            </dgm:if>
            <dgm:if name="Name11" axis="root des" ptType="all norm" func="cnt" op="lte" val="5">
              <dgm:shape xmlns:r="http://schemas.openxmlformats.org/officeDocument/2006/relationships" type="ellipse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 w="50800"/>
                    </dgm1612:spPr>
                  </a:ext>
                </dgm:extLst>
              </dgm:shape>
            </dgm:if>
            <dgm:if name="Name12" axis="root des" ptType="all norm" func="cnt" op="lte" val="10">
              <dgm:shape xmlns:r="http://schemas.openxmlformats.org/officeDocument/2006/relationships" type="ellipse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 w="47625"/>
                    </dgm1612:spPr>
                  </a:ext>
                </dgm:extLst>
              </dgm:shape>
            </dgm:if>
            <dgm:else name="Name13">
              <dgm:shape xmlns:r="http://schemas.openxmlformats.org/officeDocument/2006/relationships" type="ellipse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 w="38100"/>
                    </dgm1612:spPr>
                  </a:ext>
                </dgm:extLst>
              </dgm:shape>
            </dgm:else>
          </dgm:choos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EF998-A4C7-4CD8-A33B-422648432A51}" type="datetimeFigureOut">
              <a:rPr lang="en-US" smtClean="0"/>
              <a:pPr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038B8-5DC4-41D3-B0BB-5AE36D6FC8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9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Winner’s Way is</a:t>
            </a:r>
            <a:r>
              <a:rPr lang="en-US" baseline="0" dirty="0"/>
              <a:t> a membership recruitment award offered by NSNA for </a:t>
            </a:r>
            <a:r>
              <a:rPr lang="en-US" baseline="0"/>
              <a:t>increased membership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038B8-5DC4-41D3-B0BB-5AE36D6FC8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21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038B8-5DC4-41D3-B0BB-5AE36D6FC84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4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94CA-2FBA-445C-815C-AFC97B5B3140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DD9D-2BE9-424B-8649-22A9236E56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6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94CA-2FBA-445C-815C-AFC97B5B3140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DD9D-2BE9-424B-8649-22A9236E56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4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94CA-2FBA-445C-815C-AFC97B5B3140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DD9D-2BE9-424B-8649-22A9236E56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3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94CA-2FBA-445C-815C-AFC97B5B3140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DD9D-2BE9-424B-8649-22A9236E56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2149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94CA-2FBA-445C-815C-AFC97B5B3140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DD9D-2BE9-424B-8649-22A9236E56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48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94CA-2FBA-445C-815C-AFC97B5B3140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DD9D-2BE9-424B-8649-22A9236E56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98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94CA-2FBA-445C-815C-AFC97B5B3140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DD9D-2BE9-424B-8649-22A9236E56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16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94CA-2FBA-445C-815C-AFC97B5B3140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DD9D-2BE9-424B-8649-22A9236E56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2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94CA-2FBA-445C-815C-AFC97B5B3140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DD9D-2BE9-424B-8649-22A9236E56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90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94CA-2FBA-445C-815C-AFC97B5B3140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DD9D-2BE9-424B-8649-22A9236E56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3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94CA-2FBA-445C-815C-AFC97B5B3140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DD9D-2BE9-424B-8649-22A9236E56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1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94CA-2FBA-445C-815C-AFC97B5B3140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DD9D-2BE9-424B-8649-22A9236E56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94CA-2FBA-445C-815C-AFC97B5B3140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DD9D-2BE9-424B-8649-22A9236E56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3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94CA-2FBA-445C-815C-AFC97B5B3140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DD9D-2BE9-424B-8649-22A9236E56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9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94CA-2FBA-445C-815C-AFC97B5B3140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DD9D-2BE9-424B-8649-22A9236E56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4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94CA-2FBA-445C-815C-AFC97B5B3140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DD9D-2BE9-424B-8649-22A9236E56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6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94CA-2FBA-445C-815C-AFC97B5B3140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DD9D-2BE9-424B-8649-22A9236E56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6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694CA-2FBA-445C-815C-AFC97B5B3140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CDD9D-2BE9-424B-8649-22A9236E56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08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0026" y="1060110"/>
            <a:ext cx="5731574" cy="4737780"/>
          </a:xfrm>
        </p:spPr>
        <p:txBody>
          <a:bodyPr anchor="ctr">
            <a:normAutofit/>
          </a:bodyPr>
          <a:lstStyle/>
          <a:p>
            <a:r>
              <a:rPr lang="en-US" sz="6600" dirty="0">
                <a:latin typeface="Eras Medium ITC" panose="020B0602030504020804" pitchFamily="34" charset="0"/>
                <a:ea typeface="Dotum" panose="020B0503020000020004" pitchFamily="34" charset="-127"/>
              </a:rPr>
              <a:t>Convention</a:t>
            </a:r>
            <a:br>
              <a:rPr lang="en-US" sz="4700" dirty="0">
                <a:latin typeface="Modern No. 20" panose="02070704070505020303" pitchFamily="18" charset="0"/>
              </a:rPr>
            </a:br>
            <a:r>
              <a:rPr lang="en-US" sz="7200" dirty="0">
                <a:latin typeface="Modern No. 20" panose="02070704070505020303" pitchFamily="18" charset="0"/>
              </a:rPr>
              <a:t>101</a:t>
            </a:r>
            <a:endParaRPr lang="en-US" sz="4700" dirty="0">
              <a:latin typeface="Modern No. 20" panose="0207070407050502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98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1" y="2743200"/>
            <a:ext cx="2306896" cy="2819400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>
                <a:solidFill>
                  <a:schemeClr val="tx2">
                    <a:lumMod val="25000"/>
                  </a:schemeClr>
                </a:solidFill>
              </a:rPr>
              <a:t>Presented by: </a:t>
            </a:r>
          </a:p>
          <a:p>
            <a:pPr algn="l"/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Student Nurses’ Association of PA</a:t>
            </a:r>
          </a:p>
          <a:p>
            <a:pPr algn="l"/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Board of Directors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13F93A-DF72-4BCD-9408-2185FD8C3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29" y="282469"/>
            <a:ext cx="1905589" cy="20712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286135" cy="77724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Euphemia" panose="020B0503040102020104" pitchFamily="34" charset="0"/>
              </a:rPr>
              <a:t>House of Delegates</a:t>
            </a:r>
          </a:p>
        </p:txBody>
      </p:sp>
      <p:pic>
        <p:nvPicPr>
          <p:cNvPr id="4" name="Picture 3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E73464B4-004C-49E0-9E30-24B69EC668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8" y="1587342"/>
            <a:ext cx="4038600" cy="32446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487F6AE0-57F6-40FA-A84D-64A287615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35" y="1587342"/>
            <a:ext cx="4038600" cy="32446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bliqueTop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304801"/>
            <a:ext cx="7765321" cy="129539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Euphemia" panose="020B0503040102020104" pitchFamily="34" charset="0"/>
              </a:rPr>
              <a:t>What is the House of Delegates?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600200"/>
            <a:ext cx="7765322" cy="4191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delegate is a representative from a nursing school in PA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number of potential delegates are chosen based on the number of NSNA members at the school on October 15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Each school chooses who their respective delegates will be</a:t>
            </a:r>
          </a:p>
          <a:p>
            <a:r>
              <a:rPr lang="en-US" dirty="0"/>
              <a:t>Voting on association business, elections, and resolutions occurs during the House of Delegates</a:t>
            </a:r>
          </a:p>
          <a:p>
            <a:r>
              <a:rPr lang="en-US" b="1" dirty="0"/>
              <a:t>Roberts Rules of Order</a:t>
            </a:r>
          </a:p>
          <a:p>
            <a:pPr lvl="1"/>
            <a:r>
              <a:rPr lang="en-US" dirty="0"/>
              <a:t>Parliamentary procedure for deliberation based on consideration of the rights of all members.</a:t>
            </a:r>
          </a:p>
          <a:p>
            <a:pPr lvl="1"/>
            <a:r>
              <a:rPr lang="en-US" dirty="0"/>
              <a:t>Members of the house have the right to make motions, speak, and vote. 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04" y="609600"/>
            <a:ext cx="4755063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latin typeface="Euphemia" panose="020B0503040102020104" pitchFamily="34" charset="0"/>
              </a:rPr>
              <a:t>Delegate Credentialing</a:t>
            </a:r>
          </a:p>
        </p:txBody>
      </p:sp>
      <p:pic>
        <p:nvPicPr>
          <p:cNvPr id="3074" name="Picture 2" descr="F:\DCIM\101CANON\IMG_117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38" r="17789"/>
          <a:stretch/>
        </p:blipFill>
        <p:spPr bwMode="auto">
          <a:xfrm>
            <a:off x="20" y="10"/>
            <a:ext cx="3476985" cy="685799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95603" y="2096064"/>
            <a:ext cx="4755064" cy="36951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latin typeface="Euphemia" panose="020B0503040102020104" pitchFamily="34" charset="0"/>
              </a:rPr>
              <a:t>A delegate must proceed to the delegate credentialing table to register and receive a delegate ribbon</a:t>
            </a:r>
          </a:p>
          <a:p>
            <a:pPr lvl="1"/>
            <a:r>
              <a:rPr lang="en-US" sz="2000" dirty="0">
                <a:latin typeface="Euphemia" panose="020B0503040102020104" pitchFamily="34" charset="0"/>
              </a:rPr>
              <a:t>This delegate ribbon allows the individual to sit in the House of Delegates and vote</a:t>
            </a:r>
          </a:p>
          <a:p>
            <a:endParaRPr lang="en-US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2A31A05-19BB-4F84-9402-E8569CBDB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77005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1326321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Euphemia" panose="020B0503040102020104" pitchFamily="34" charset="0"/>
              </a:rPr>
              <a:t>Resolutions</a:t>
            </a:r>
            <a:endParaRPr lang="en-US" dirty="0">
              <a:latin typeface="Euphemia" panose="020B05030401020201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9144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251E7A-824B-4C9A-85AA-D87C541542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912351"/>
              </p:ext>
            </p:extLst>
          </p:nvPr>
        </p:nvGraphicFramePr>
        <p:xfrm>
          <a:off x="685800" y="2417233"/>
          <a:ext cx="7765256" cy="330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E05213-2FEA-4AE3-8B23-710FD83B6FE2}"/>
              </a:ext>
            </a:extLst>
          </p:cNvPr>
          <p:cNvSpPr/>
          <p:nvPr/>
        </p:nvSpPr>
        <p:spPr>
          <a:xfrm>
            <a:off x="533399" y="5943600"/>
            <a:ext cx="7917267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Euphemia" panose="020B0503040102020104" pitchFamily="34" charset="0"/>
              </a:rPr>
              <a:t>You can find more information at https://www.snap-online.org/resources/resolutions/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0384"/>
            <a:ext cx="8382000" cy="646331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Euphemia" panose="020B0503040102020104" pitchFamily="34" charset="0"/>
              </a:rPr>
              <a:t>Past Keynote Speakers</a:t>
            </a:r>
          </a:p>
        </p:txBody>
      </p:sp>
      <p:pic>
        <p:nvPicPr>
          <p:cNvPr id="8" name="Content Placeholder 7" descr="Stephanie Ferguson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690" y="4065950"/>
            <a:ext cx="2580803" cy="1648222"/>
          </a:xfrm>
        </p:spPr>
      </p:pic>
      <p:pic>
        <p:nvPicPr>
          <p:cNvPr id="9" name="Picture 8" descr="Patty Knecht phot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982" y="914937"/>
            <a:ext cx="1957617" cy="2514063"/>
          </a:xfrm>
          <a:prstGeom prst="rect">
            <a:avLst/>
          </a:prstGeom>
        </p:spPr>
      </p:pic>
      <p:pic>
        <p:nvPicPr>
          <p:cNvPr id="10" name="Picture 9" descr="jenny yost headshot (2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236" y="4025057"/>
            <a:ext cx="2051539" cy="213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84690" y="5944344"/>
            <a:ext cx="2706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Euphemia" panose="020B0503040102020104" pitchFamily="34" charset="0"/>
              </a:rPr>
              <a:t>Stephanie Ferguson, PhD, RN, FAAN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8833" y="3011313"/>
            <a:ext cx="3483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Euphemia" panose="020B0503040102020104" pitchFamily="34" charset="0"/>
              </a:rPr>
              <a:t>Sandra </a:t>
            </a:r>
            <a:r>
              <a:rPr lang="en-US" sz="1600" dirty="0" err="1">
                <a:latin typeface="Euphemia" panose="020B0503040102020104" pitchFamily="34" charset="0"/>
              </a:rPr>
              <a:t>Gomberg</a:t>
            </a:r>
            <a:r>
              <a:rPr lang="en-US" sz="1600" dirty="0">
                <a:latin typeface="Euphemia" panose="020B0503040102020104" pitchFamily="34" charset="0"/>
              </a:rPr>
              <a:t>, MSN, RN</a:t>
            </a:r>
          </a:p>
        </p:txBody>
      </p:sp>
      <p:pic>
        <p:nvPicPr>
          <p:cNvPr id="4" name="Picture 3" descr="A picture containing person, wall, indoor, woman&#10;&#10;Description generated with high confidence">
            <a:extLst>
              <a:ext uri="{FF2B5EF4-FFF2-40B4-BE49-F238E27FC236}">
                <a16:creationId xmlns:a16="http://schemas.microsoft.com/office/drawing/2014/main" id="{31FDB7F7-4DC1-459E-BEA7-E71E7DAF13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016777"/>
            <a:ext cx="3020126" cy="19945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E14EDF0-AA4F-4DB1-8A4B-9D1361AD13F6}"/>
              </a:ext>
            </a:extLst>
          </p:cNvPr>
          <p:cNvSpPr/>
          <p:nvPr/>
        </p:nvSpPr>
        <p:spPr>
          <a:xfrm flipH="1">
            <a:off x="6451699" y="3466447"/>
            <a:ext cx="23978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Euphemia" panose="020B0503040102020104" pitchFamily="34" charset="0"/>
              </a:rPr>
              <a:t>Patty Knecht, PhD, MSN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7474CE-01B1-4B4A-8E26-40A5DBABFF6C}"/>
              </a:ext>
            </a:extLst>
          </p:cNvPr>
          <p:cNvSpPr txBox="1"/>
          <p:nvPr/>
        </p:nvSpPr>
        <p:spPr>
          <a:xfrm>
            <a:off x="3861931" y="6190565"/>
            <a:ext cx="2089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Euphemia" panose="020B0503040102020104" pitchFamily="34" charset="0"/>
              </a:rPr>
              <a:t>Jenny Yost, PhD, RN</a:t>
            </a:r>
          </a:p>
        </p:txBody>
      </p:sp>
      <p:pic>
        <p:nvPicPr>
          <p:cNvPr id="17" name="Picture 16" descr="A person wearing glasses and smiling at the camera&#10;&#10;Description generated with very high confidence">
            <a:extLst>
              <a:ext uri="{FF2B5EF4-FFF2-40B4-BE49-F238E27FC236}">
                <a16:creationId xmlns:a16="http://schemas.microsoft.com/office/drawing/2014/main" id="{F1C34930-BF26-40B4-8738-6383E674C4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500" y="906715"/>
            <a:ext cx="2254882" cy="25222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6D41B0A-20DD-4988-B35B-4A2F592BD2B6}"/>
              </a:ext>
            </a:extLst>
          </p:cNvPr>
          <p:cNvSpPr txBox="1"/>
          <p:nvPr/>
        </p:nvSpPr>
        <p:spPr>
          <a:xfrm>
            <a:off x="3790500" y="3466447"/>
            <a:ext cx="2580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Euphemia" panose="020B0503040102020104" pitchFamily="34" charset="0"/>
              </a:rPr>
              <a:t>Rebecca M. Patton, MSN, RN, CNOR, FAAN</a:t>
            </a:r>
          </a:p>
        </p:txBody>
      </p:sp>
      <p:pic>
        <p:nvPicPr>
          <p:cNvPr id="20" name="Picture 19" descr="A person in a blue shirt&#10;&#10;Description generated with very high confidence">
            <a:extLst>
              <a:ext uri="{FF2B5EF4-FFF2-40B4-BE49-F238E27FC236}">
                <a16:creationId xmlns:a16="http://schemas.microsoft.com/office/drawing/2014/main" id="{9B0C04D0-5622-4A16-A4F4-D6EA353F3A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72" y="3587157"/>
            <a:ext cx="2580803" cy="241562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660D0D3-760A-4D90-94A7-23E75778E131}"/>
              </a:ext>
            </a:extLst>
          </p:cNvPr>
          <p:cNvSpPr txBox="1"/>
          <p:nvPr/>
        </p:nvSpPr>
        <p:spPr>
          <a:xfrm>
            <a:off x="378833" y="6190565"/>
            <a:ext cx="2649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Euphemia" panose="020B0503040102020104" pitchFamily="34" charset="0"/>
              </a:rPr>
              <a:t>AnnMarie Papa, DNP, RN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8" y="228601"/>
            <a:ext cx="2743188" cy="838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dirty="0"/>
              <a:t>Workshops</a:t>
            </a:r>
          </a:p>
        </p:txBody>
      </p:sp>
      <p:pic>
        <p:nvPicPr>
          <p:cNvPr id="7" name="Content Placeholder 6" descr="A picture containing indoor, person&#10;&#10;Description generated with high confidence">
            <a:extLst>
              <a:ext uri="{FF2B5EF4-FFF2-40B4-BE49-F238E27FC236}">
                <a16:creationId xmlns:a16="http://schemas.microsoft.com/office/drawing/2014/main" id="{388CE72C-0644-4EF7-82C2-B408551625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5" r="25811"/>
          <a:stretch/>
        </p:blipFill>
        <p:spPr>
          <a:xfrm>
            <a:off x="19" y="10"/>
            <a:ext cx="5694029" cy="685799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8340" y="990599"/>
            <a:ext cx="2874639" cy="563879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latin typeface="Euphemia" panose="020B0503040102020104" pitchFamily="34" charset="0"/>
              </a:rPr>
              <a:t>Informative speakers on the latest trends, issues, and career opportunities in nursing. Past topics include: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Euphemia" panose="020B0503040102020104" pitchFamily="34" charset="0"/>
              </a:rPr>
              <a:t>Finding the courage to lead: Conquering challenges to reap rewards.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Euphemia" panose="020B0503040102020104" pitchFamily="34" charset="0"/>
              </a:rPr>
              <a:t>Diversity in the nursing workforce &amp; why it matters.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Euphemia" panose="020B0503040102020104" pitchFamily="34" charset="0"/>
              </a:rPr>
              <a:t>Flight nurse/military nursing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Euphemia" panose="020B0503040102020104" pitchFamily="34" charset="0"/>
              </a:rPr>
              <a:t>High risk OB nursing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Euphemia" panose="020B0503040102020104" pitchFamily="34" charset="0"/>
              </a:rPr>
              <a:t>From bedside to boardroom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Euphemia" panose="020B0503040102020104" pitchFamily="34" charset="0"/>
              </a:rPr>
              <a:t>Pediatric oncology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Euphemia" panose="020B0503040102020104" pitchFamily="34" charset="0"/>
              </a:rPr>
              <a:t>Psychiatric nursing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Euphemia" panose="020B0503040102020104" pitchFamily="34" charset="0"/>
              </a:rPr>
              <a:t>Breaking the bullying cycle</a:t>
            </a:r>
          </a:p>
          <a:p>
            <a:pPr lvl="1">
              <a:lnSpc>
                <a:spcPct val="110000"/>
              </a:lnSpc>
            </a:pPr>
            <a:endParaRPr lang="en-US" sz="9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F35239-EB86-4ACB-91DE-4989620C2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94067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100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04800"/>
            <a:ext cx="7765321" cy="1295401"/>
          </a:xfrm>
          <a:effectLst>
            <a:outerShdw blurRad="50800" dist="50800" dir="5400000" algn="ctr" rotWithShape="0">
              <a:schemeClr val="tx2">
                <a:lumMod val="9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Exhibit Hall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5" y="1935921"/>
            <a:ext cx="7765321" cy="438093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Euphemia" panose="020B0503040102020104" pitchFamily="34" charset="0"/>
              </a:rPr>
              <a:t>50 to 75 vendors, hospitals, and nursing programs present a table on their program</a:t>
            </a:r>
          </a:p>
          <a:p>
            <a:pPr>
              <a:lnSpc>
                <a:spcPct val="110000"/>
              </a:lnSpc>
            </a:pPr>
            <a:r>
              <a:rPr lang="en-US" sz="1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Euphemia" panose="020B0503040102020104" pitchFamily="34" charset="0"/>
              </a:rPr>
              <a:t>Opportunity to network with your next employer, college, NCLEX prep course</a:t>
            </a:r>
          </a:p>
          <a:p>
            <a:pPr>
              <a:lnSpc>
                <a:spcPct val="110000"/>
              </a:lnSpc>
            </a:pPr>
            <a:r>
              <a:rPr lang="en-US" sz="1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Euphemia" panose="020B0503040102020104" pitchFamily="34" charset="0"/>
              </a:rPr>
              <a:t>Drawing occurs at the close of Exhibit Hall of prizes donated by exhibitors</a:t>
            </a:r>
          </a:p>
          <a:p>
            <a:pPr>
              <a:lnSpc>
                <a:spcPct val="110000"/>
              </a:lnSpc>
            </a:pPr>
            <a:r>
              <a:rPr lang="en-US" sz="1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Euphemia" panose="020B0503040102020104" pitchFamily="34" charset="0"/>
              </a:rPr>
              <a:t>Past exhibitors include</a:t>
            </a:r>
          </a:p>
          <a:p>
            <a:pPr lvl="1">
              <a:lnSpc>
                <a:spcPct val="110000"/>
              </a:lnSpc>
            </a:pPr>
            <a:r>
              <a:rPr lang="en-US" sz="1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Euphemia" panose="020B0503040102020104" pitchFamily="34" charset="0"/>
              </a:rPr>
              <a:t>Einstein Healthcare Network</a:t>
            </a:r>
          </a:p>
          <a:p>
            <a:pPr lvl="1">
              <a:lnSpc>
                <a:spcPct val="110000"/>
              </a:lnSpc>
            </a:pPr>
            <a:r>
              <a:rPr lang="en-US" sz="1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Euphemia" panose="020B0503040102020104" pitchFamily="34" charset="0"/>
              </a:rPr>
              <a:t>Geisinger Health System</a:t>
            </a:r>
          </a:p>
          <a:p>
            <a:pPr lvl="1">
              <a:lnSpc>
                <a:spcPct val="110000"/>
              </a:lnSpc>
            </a:pPr>
            <a:r>
              <a:rPr lang="en-US" sz="14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Euphemia" panose="020B0503040102020104" pitchFamily="34" charset="0"/>
              </a:rPr>
              <a:t>Uworld</a:t>
            </a:r>
            <a:endParaRPr lang="en-US" sz="14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Euphemia" panose="020B05030401020201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1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Euphemia" panose="020B0503040102020104" pitchFamily="34" charset="0"/>
              </a:rPr>
              <a:t>UPMC Pinnacle Health</a:t>
            </a:r>
          </a:p>
          <a:p>
            <a:pPr lvl="1">
              <a:lnSpc>
                <a:spcPct val="110000"/>
              </a:lnSpc>
            </a:pPr>
            <a:r>
              <a:rPr lang="en-US" sz="1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Euphemia" panose="020B0503040102020104" pitchFamily="34" charset="0"/>
              </a:rPr>
              <a:t>Mayo Clinic</a:t>
            </a:r>
          </a:p>
          <a:p>
            <a:pPr lvl="1">
              <a:lnSpc>
                <a:spcPct val="110000"/>
              </a:lnSpc>
            </a:pPr>
            <a:r>
              <a:rPr lang="en-US" sz="1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Euphemia" panose="020B0503040102020104" pitchFamily="34" charset="0"/>
              </a:rPr>
              <a:t>Lehigh Valley Health Network</a:t>
            </a:r>
          </a:p>
          <a:p>
            <a:pPr lvl="1">
              <a:lnSpc>
                <a:spcPct val="110000"/>
              </a:lnSpc>
            </a:pPr>
            <a:r>
              <a:rPr lang="en-US" sz="1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Euphemia" panose="020B0503040102020104" pitchFamily="34" charset="0"/>
              </a:rPr>
              <a:t>Drexel University online</a:t>
            </a:r>
          </a:p>
          <a:p>
            <a:pPr lvl="1">
              <a:lnSpc>
                <a:spcPct val="110000"/>
              </a:lnSpc>
            </a:pPr>
            <a:r>
              <a:rPr lang="en-US" sz="1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Euphemia" panose="020B0503040102020104" pitchFamily="34" charset="0"/>
              </a:rPr>
              <a:t>Fox Chase Cancer Center</a:t>
            </a:r>
          </a:p>
          <a:p>
            <a:pPr lvl="1">
              <a:lnSpc>
                <a:spcPct val="110000"/>
              </a:lnSpc>
            </a:pPr>
            <a:r>
              <a:rPr lang="en-US" sz="1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Euphemia" panose="020B0503040102020104" pitchFamily="34" charset="0"/>
              </a:rPr>
              <a:t>PA Department of Corrections</a:t>
            </a:r>
          </a:p>
          <a:p>
            <a:pPr lvl="1">
              <a:lnSpc>
                <a:spcPct val="110000"/>
              </a:lnSpc>
            </a:pPr>
            <a:r>
              <a:rPr lang="en-US" sz="1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Euphemia" panose="020B0503040102020104" pitchFamily="34" charset="0"/>
              </a:rPr>
              <a:t>Pennsylvania State Nursing Association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76" y="332424"/>
            <a:ext cx="7242048" cy="77724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Euphemia" panose="020B0503040102020104" pitchFamily="34" charset="0"/>
              </a:rPr>
              <a:t>SNAP AWARDS CELEBRATION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" y="1371600"/>
            <a:ext cx="4511040" cy="2667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Celebration recognizes outstanding members, chapters, and advisors</a:t>
            </a:r>
          </a:p>
          <a:p>
            <a:r>
              <a:rPr lang="en-US" dirty="0"/>
              <a:t>Ticket price: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Members: $</a:t>
            </a:r>
            <a:r>
              <a:rPr lang="en-US" dirty="0"/>
              <a:t>15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Snap alumni, faculty, deans, directors, and guests: $20</a:t>
            </a:r>
          </a:p>
          <a:p>
            <a:pPr lvl="1"/>
            <a:r>
              <a:rPr lang="en-US" dirty="0"/>
              <a:t>Must be purchased with registration and is first come first served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IMG_004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743" y="4271961"/>
            <a:ext cx="3738880" cy="2438400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</p:pic>
      <p:pic>
        <p:nvPicPr>
          <p:cNvPr id="8" name="Picture 7" descr="A person holding a sign&#10;&#10;Description generated with high confidence">
            <a:extLst>
              <a:ext uri="{FF2B5EF4-FFF2-40B4-BE49-F238E27FC236}">
                <a16:creationId xmlns:a16="http://schemas.microsoft.com/office/drawing/2014/main" id="{8C3E10CD-33A7-4BC5-B43B-EA34FF794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00536"/>
            <a:ext cx="3733800" cy="2409825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</p:pic>
      <p:pic>
        <p:nvPicPr>
          <p:cNvPr id="10" name="Picture 9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315AA925-F9EC-4CD6-8DA1-E58328C0E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42" y="1401097"/>
            <a:ext cx="3637165" cy="2428875"/>
          </a:xfrm>
          <a:prstGeom prst="rect">
            <a:avLst/>
          </a:prstGeom>
          <a:effectLst>
            <a:glow rad="127000">
              <a:schemeClr val="tx2">
                <a:lumMod val="75000"/>
              </a:schemeClr>
            </a:glo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817"/>
            <a:ext cx="7242048" cy="77724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Euphemia" panose="020B0503040102020104" pitchFamily="34" charset="0"/>
              </a:rPr>
              <a:t>Running For 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8240"/>
            <a:ext cx="4343400" cy="5318760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>
                <a:latin typeface="Euphemia" panose="020B0503040102020104" pitchFamily="34" charset="0"/>
              </a:rPr>
              <a:t>Elected Positions on SNAP board of directors</a:t>
            </a:r>
          </a:p>
          <a:p>
            <a:pPr lvl="1"/>
            <a:r>
              <a:rPr lang="en-US" sz="1400" dirty="0">
                <a:latin typeface="Euphemia" panose="020B0503040102020104" pitchFamily="34" charset="0"/>
              </a:rPr>
              <a:t>President</a:t>
            </a:r>
          </a:p>
          <a:p>
            <a:pPr lvl="1"/>
            <a:r>
              <a:rPr lang="en-US" sz="1400" dirty="0">
                <a:latin typeface="Euphemia" panose="020B0503040102020104" pitchFamily="34" charset="0"/>
              </a:rPr>
              <a:t>Vice President</a:t>
            </a:r>
          </a:p>
          <a:p>
            <a:pPr lvl="1"/>
            <a:r>
              <a:rPr lang="en-US" sz="1400" dirty="0">
                <a:latin typeface="Euphemia" panose="020B0503040102020104" pitchFamily="34" charset="0"/>
              </a:rPr>
              <a:t>Secretary/Treasurer</a:t>
            </a:r>
          </a:p>
          <a:p>
            <a:pPr lvl="1"/>
            <a:r>
              <a:rPr lang="en-US" sz="1400" dirty="0">
                <a:latin typeface="Euphemia" panose="020B0503040102020104" pitchFamily="34" charset="0"/>
              </a:rPr>
              <a:t>Legislative coordinator</a:t>
            </a:r>
          </a:p>
          <a:p>
            <a:pPr lvl="1"/>
            <a:r>
              <a:rPr lang="en-US" sz="1400" dirty="0">
                <a:latin typeface="Euphemia" panose="020B0503040102020104" pitchFamily="34" charset="0"/>
              </a:rPr>
              <a:t>Regional Coordinators (7 regions)</a:t>
            </a:r>
          </a:p>
          <a:p>
            <a:pPr lvl="1"/>
            <a:r>
              <a:rPr lang="en-US" sz="1400" dirty="0">
                <a:latin typeface="Euphemia" panose="020B0503040102020104" pitchFamily="34" charset="0"/>
              </a:rPr>
              <a:t>Nominations and elections committee  (NEC)</a:t>
            </a:r>
          </a:p>
          <a:p>
            <a:r>
              <a:rPr lang="en-US" sz="1600" dirty="0">
                <a:latin typeface="Euphemia" panose="020B0503040102020104" pitchFamily="34" charset="0"/>
              </a:rPr>
              <a:t>Complete a Consent to Serve Form</a:t>
            </a:r>
          </a:p>
          <a:p>
            <a:r>
              <a:rPr lang="en-US" sz="1600" dirty="0">
                <a:latin typeface="Euphemia" panose="020B0503040102020104" pitchFamily="34" charset="0"/>
              </a:rPr>
              <a:t>Give a 2 minute speech and post board to place in campaign headquarters </a:t>
            </a:r>
          </a:p>
          <a:p>
            <a:r>
              <a:rPr lang="en-US" sz="1600" dirty="0">
                <a:latin typeface="Euphemia" panose="020B0503040102020104" pitchFamily="34" charset="0"/>
              </a:rPr>
              <a:t>Meet convention delegates and attendees at ‘Meet the Candidates’</a:t>
            </a:r>
          </a:p>
          <a:p>
            <a:r>
              <a:rPr lang="en-US" sz="1600" dirty="0">
                <a:latin typeface="Euphemia" panose="020B0503040102020104" pitchFamily="34" charset="0"/>
              </a:rPr>
              <a:t>Meeting are held in Harrisburg</a:t>
            </a:r>
          </a:p>
          <a:p>
            <a:r>
              <a:rPr lang="en-US" sz="1600" dirty="0">
                <a:latin typeface="Euphemia" panose="020B0503040102020104" pitchFamily="34" charset="0"/>
              </a:rPr>
              <a:t>For more information on the election process, campaign rules and regulations please contact </a:t>
            </a:r>
            <a:r>
              <a:rPr lang="en-US" sz="1600" dirty="0" err="1">
                <a:latin typeface="Euphemia" panose="020B0503040102020104" pitchFamily="34" charset="0"/>
              </a:rPr>
              <a:t>snap@snap-online</a:t>
            </a:r>
            <a:r>
              <a:rPr lang="en-US" sz="1600" dirty="0">
                <a:latin typeface="Euphemia" panose="020B0503040102020104" pitchFamily="34" charset="0"/>
              </a:rPr>
              <a:t> to be forwarded to the NEC in your region.</a:t>
            </a:r>
          </a:p>
        </p:txBody>
      </p:sp>
      <p:pic>
        <p:nvPicPr>
          <p:cNvPr id="1026" name="Picture 2" descr="H:\DCIM\101CANON\IMG_05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248" y="4402810"/>
            <a:ext cx="2667000" cy="22860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7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2279AF91-1BA0-47D3-B8A4-F9ABD8B1D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91" y="1022436"/>
            <a:ext cx="3924880" cy="311511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chemeClr val="tx1"/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C47D00E-466B-4F07-A19F-3FC1D275A78E}"/>
              </a:ext>
            </a:extLst>
          </p:cNvPr>
          <p:cNvSpPr/>
          <p:nvPr/>
        </p:nvSpPr>
        <p:spPr>
          <a:xfrm>
            <a:off x="270387" y="511277"/>
            <a:ext cx="2590800" cy="2155723"/>
          </a:xfrm>
          <a:prstGeom prst="ellipse">
            <a:avLst/>
          </a:prstGeom>
          <a:ln>
            <a:solidFill>
              <a:schemeClr val="tx2">
                <a:lumMod val="2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D1C8F1-A5AB-476B-B3B9-3AFE1D451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87" y="838200"/>
            <a:ext cx="1752600" cy="1828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87FAD1-6F77-49A7-8592-0D163BAE937B}"/>
              </a:ext>
            </a:extLst>
          </p:cNvPr>
          <p:cNvSpPr txBox="1"/>
          <p:nvPr/>
        </p:nvSpPr>
        <p:spPr>
          <a:xfrm>
            <a:off x="3048000" y="587514"/>
            <a:ext cx="5943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 NURSES’ ASSOCIATION OF PENNSYLVANIA (SNAP)</a:t>
            </a:r>
          </a:p>
          <a:p>
            <a:endParaRPr lang="en-US" sz="2800" dirty="0"/>
          </a:p>
          <a:p>
            <a:pPr algn="ctr"/>
            <a:r>
              <a:rPr lang="en-US" sz="2800" dirty="0"/>
              <a:t>P.O. Box 6567</a:t>
            </a:r>
          </a:p>
          <a:p>
            <a:pPr algn="ctr"/>
            <a:r>
              <a:rPr lang="en-US" sz="2800" dirty="0"/>
              <a:t>Harrisburg, PA 17112</a:t>
            </a:r>
          </a:p>
          <a:p>
            <a:pPr algn="ctr"/>
            <a:r>
              <a:rPr lang="en-US" sz="2800" dirty="0"/>
              <a:t>Phone: 717-671-7110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Email: snap@snap-online.org</a:t>
            </a:r>
          </a:p>
          <a:p>
            <a:pPr algn="ctr"/>
            <a:r>
              <a:rPr lang="en-US" sz="2800" dirty="0"/>
              <a:t>Visit: www.snap-online.org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66081D-FF99-48DA-8F57-ADDC82F04B82}"/>
              </a:ext>
            </a:extLst>
          </p:cNvPr>
          <p:cNvSpPr txBox="1"/>
          <p:nvPr/>
        </p:nvSpPr>
        <p:spPr>
          <a:xfrm>
            <a:off x="934065" y="5181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reestyle Script" panose="030804020302050B0404" pitchFamily="66" charset="0"/>
              </a:rPr>
              <a:t>The Association of Tomorrow’s Nursing Leaders</a:t>
            </a:r>
          </a:p>
        </p:txBody>
      </p:sp>
    </p:spTree>
    <p:extLst>
      <p:ext uri="{BB962C8B-B14F-4D97-AF65-F5344CB8AC3E}">
        <p14:creationId xmlns:p14="http://schemas.microsoft.com/office/powerpoint/2010/main" val="158250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Euphemia" panose="020B0604020202020204" pitchFamily="34" charset="0"/>
              </a:rPr>
              <a:t>What is the </a:t>
            </a:r>
            <a:br>
              <a:rPr lang="en-US" dirty="0">
                <a:latin typeface="Euphemia" panose="020B0604020202020204" pitchFamily="34" charset="0"/>
              </a:rPr>
            </a:br>
            <a:r>
              <a:rPr lang="en-US" dirty="0">
                <a:latin typeface="Euphemia" panose="020B0604020202020204" pitchFamily="34" charset="0"/>
              </a:rPr>
              <a:t>Student Nurses </a:t>
            </a:r>
            <a:br>
              <a:rPr lang="en-US" dirty="0">
                <a:latin typeface="Euphemia" panose="020B0604020202020204" pitchFamily="34" charset="0"/>
              </a:rPr>
            </a:br>
            <a:r>
              <a:rPr lang="en-US" dirty="0">
                <a:latin typeface="Euphemia" panose="020B0604020202020204" pitchFamily="34" charset="0"/>
              </a:rPr>
              <a:t>Association of PA (SNAP)?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153400" cy="4297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Nonprofit student run organization</a:t>
            </a:r>
          </a:p>
          <a:p>
            <a:r>
              <a:rPr lang="en-US" dirty="0"/>
              <a:t>Represents over 5,000 nursing students in PA</a:t>
            </a:r>
          </a:p>
          <a:p>
            <a:r>
              <a:rPr lang="en-US" dirty="0"/>
              <a:t>One of the largest state constituents of the National Student Nurses’ Association (NSNA) </a:t>
            </a:r>
          </a:p>
          <a:p>
            <a:r>
              <a:rPr lang="en-US" dirty="0"/>
              <a:t>Largest House of Delegates at the 2017 national convention</a:t>
            </a:r>
          </a:p>
          <a:p>
            <a:r>
              <a:rPr lang="en-US" dirty="0"/>
              <a:t>Recipient of multiple NSNA’s awards including:</a:t>
            </a:r>
          </a:p>
          <a:p>
            <a:pPr lvl="1"/>
            <a:r>
              <a:rPr lang="en-US" dirty="0"/>
              <a:t> Winner's Way Membership Contest awards</a:t>
            </a:r>
          </a:p>
          <a:p>
            <a:pPr lvl="1"/>
            <a:r>
              <a:rPr lang="en-US" dirty="0"/>
              <a:t>Ethics &amp; governance state award for the David R. </a:t>
            </a:r>
            <a:r>
              <a:rPr lang="en-US" dirty="0" err="1"/>
              <a:t>Ranck</a:t>
            </a:r>
            <a:r>
              <a:rPr lang="en-US" dirty="0"/>
              <a:t> LEAD workshop.</a:t>
            </a:r>
          </a:p>
          <a:p>
            <a:pPr lvl="1"/>
            <a:r>
              <a:rPr lang="en-US" dirty="0"/>
              <a:t>Most outstanding state newsletter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765322" cy="70104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Euphemia" panose="020B0503040102020104" pitchFamily="34" charset="0"/>
              </a:rPr>
              <a:t>Membership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676400"/>
            <a:ext cx="7765322" cy="4114800"/>
          </a:xfrm>
        </p:spPr>
        <p:txBody>
          <a:bodyPr>
            <a:normAutofit/>
          </a:bodyPr>
          <a:lstStyle/>
          <a:p>
            <a:r>
              <a:rPr lang="en-US" dirty="0"/>
              <a:t>Leadership opportunities </a:t>
            </a:r>
          </a:p>
          <a:p>
            <a:r>
              <a:rPr lang="en-US" dirty="0"/>
              <a:t>Exam preparation courses</a:t>
            </a:r>
          </a:p>
          <a:p>
            <a:r>
              <a:rPr lang="en-US" dirty="0"/>
              <a:t>Scholarships</a:t>
            </a:r>
          </a:p>
          <a:p>
            <a:r>
              <a:rPr lang="en-US" dirty="0"/>
              <a:t>Career information</a:t>
            </a:r>
          </a:p>
          <a:p>
            <a:r>
              <a:rPr lang="en-US" dirty="0"/>
              <a:t>Publication discounts</a:t>
            </a:r>
          </a:p>
          <a:p>
            <a:r>
              <a:rPr lang="en-US" dirty="0"/>
              <a:t>Legislative representation </a:t>
            </a:r>
          </a:p>
          <a:p>
            <a:r>
              <a:rPr lang="en-US" dirty="0"/>
              <a:t>Quarterly association newsletter</a:t>
            </a:r>
          </a:p>
          <a:p>
            <a:r>
              <a:rPr lang="en-US" dirty="0"/>
              <a:t>Annual convention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0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65322" cy="77724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Euphemia" panose="020B0503040102020104" pitchFamily="34" charset="0"/>
              </a:rPr>
              <a:t>What is convention?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24000"/>
            <a:ext cx="7765322" cy="4267200"/>
          </a:xfrm>
        </p:spPr>
        <p:txBody>
          <a:bodyPr>
            <a:normAutofit/>
          </a:bodyPr>
          <a:lstStyle/>
          <a:p>
            <a:r>
              <a:rPr lang="en-US" dirty="0"/>
              <a:t>Convention provides: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Exceptional speakers to inform you of the latest trends, issues, and career opportunities in nursing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Learning opportunities about prominent nursing issues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Leadership opportunities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Participation in the House of Delegates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Networking with hundreds of nursing students from around the state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chance to meet many prospective employers in the Exhibit Hall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993468" cy="7772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Euphemia" panose="020B0503040102020104" pitchFamily="34" charset="0"/>
              </a:rPr>
              <a:t>What will I see at convention?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94E8C7-23C7-4AA0-BECE-AF00CFFA3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430613"/>
              </p:ext>
            </p:extLst>
          </p:nvPr>
        </p:nvGraphicFramePr>
        <p:xfrm>
          <a:off x="693332" y="1234440"/>
          <a:ext cx="7757336" cy="462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711">
                  <a:extLst>
                    <a:ext uri="{9D8B030D-6E8A-4147-A177-3AD203B41FA5}">
                      <a16:colId xmlns:a16="http://schemas.microsoft.com/office/drawing/2014/main" val="3594375159"/>
                    </a:ext>
                  </a:extLst>
                </a:gridCol>
                <a:gridCol w="3737625">
                  <a:extLst>
                    <a:ext uri="{9D8B030D-6E8A-4147-A177-3AD203B41FA5}">
                      <a16:colId xmlns:a16="http://schemas.microsoft.com/office/drawing/2014/main" val="272562631"/>
                    </a:ext>
                  </a:extLst>
                </a:gridCol>
              </a:tblGrid>
              <a:tr h="857984"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Registration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SCORE! NCLEX challenge bowl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639555"/>
                  </a:ext>
                </a:extLst>
              </a:tr>
              <a:tr h="857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Business Meetings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House of Delegates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714560"/>
                  </a:ext>
                </a:extLst>
              </a:tr>
              <a:tr h="857984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Resolutions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Keynote Speaker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391102"/>
                  </a:ext>
                </a:extLst>
              </a:tr>
              <a:tr h="857984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Workshops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Exhibit Hall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418236"/>
                  </a:ext>
                </a:extLst>
              </a:tr>
              <a:tr h="857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Awards Celebration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Elections / Voting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35964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04800"/>
            <a:ext cx="7765321" cy="12338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>
                <a:latin typeface="Euphemia" panose="020B0503040102020104" pitchFamily="34" charset="0"/>
              </a:rPr>
              <a:t>Registration</a:t>
            </a:r>
          </a:p>
        </p:txBody>
      </p:sp>
      <p:pic>
        <p:nvPicPr>
          <p:cNvPr id="1026" name="Picture 2" descr="F:\DCIM\101CANON\IMG_10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1000" y="2387167"/>
            <a:ext cx="4520619" cy="3396573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88021" y="1538673"/>
            <a:ext cx="3762645" cy="4709727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lvl="1" indent="0">
              <a:buNone/>
            </a:pPr>
            <a:r>
              <a:rPr lang="en-US" sz="2200" dirty="0">
                <a:latin typeface="Euphemia" panose="020B0503040102020104" pitchFamily="34" charset="0"/>
              </a:rPr>
              <a:t>Pre-registration</a:t>
            </a:r>
          </a:p>
          <a:p>
            <a:pPr lvl="1"/>
            <a:r>
              <a:rPr lang="en-US" sz="2000" dirty="0"/>
              <a:t>Done prior to arrival at convention</a:t>
            </a:r>
          </a:p>
          <a:p>
            <a:pPr lvl="1"/>
            <a:r>
              <a:rPr lang="en-US" sz="2000" dirty="0"/>
              <a:t>Cost:</a:t>
            </a:r>
          </a:p>
          <a:p>
            <a:pPr lvl="2"/>
            <a:r>
              <a:rPr lang="en-US" sz="1800" dirty="0"/>
              <a:t>NSNA members: $45</a:t>
            </a:r>
          </a:p>
          <a:p>
            <a:pPr lvl="2"/>
            <a:r>
              <a:rPr lang="en-US" sz="1800" dirty="0"/>
              <a:t>Non-NSNA members: $65</a:t>
            </a:r>
          </a:p>
          <a:p>
            <a:pPr lvl="1"/>
            <a:r>
              <a:rPr lang="en-US" sz="2000" dirty="0"/>
              <a:t>Upon check in, receive your name badge and a complementary tote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132632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500" dirty="0">
                <a:latin typeface="Euphemia" panose="020B0503040102020104" pitchFamily="34" charset="0"/>
              </a:rPr>
              <a:t>Registration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1935921"/>
            <a:ext cx="3762645" cy="431247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On-site Registration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Done upon arrival at convention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Must pay at time of check in. CASH OR CHECK ONLY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Cost:</a:t>
            </a:r>
          </a:p>
          <a:p>
            <a:pPr lvl="2">
              <a:lnSpc>
                <a:spcPct val="110000"/>
              </a:lnSpc>
            </a:pPr>
            <a:r>
              <a:rPr lang="en-US" sz="1800" dirty="0"/>
              <a:t>NSNA members: $55</a:t>
            </a:r>
          </a:p>
          <a:p>
            <a:pPr lvl="2">
              <a:lnSpc>
                <a:spcPct val="110000"/>
              </a:lnSpc>
            </a:pPr>
            <a:r>
              <a:rPr lang="en-US" sz="1800" dirty="0"/>
              <a:t>Non-NSNA Members: $75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Upon check in, receive a complementary tote (if available)</a:t>
            </a:r>
          </a:p>
        </p:txBody>
      </p:sp>
      <p:pic>
        <p:nvPicPr>
          <p:cNvPr id="2050" name="Picture 2" descr="F:\DCIM\101CANON\IMG_107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52" r="6177" b="-3"/>
          <a:stretch/>
        </p:blipFill>
        <p:spPr bwMode="auto">
          <a:xfrm>
            <a:off x="4767942" y="2057400"/>
            <a:ext cx="3762645" cy="3733800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9106" y="609600"/>
            <a:ext cx="2660538" cy="13263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dirty="0">
                <a:latin typeface="Euphemia" panose="020B0503040102020104" pitchFamily="34" charset="0"/>
              </a:rPr>
              <a:t>SCORE! NCLEX CHALLENGE BOWL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E7B202-C50B-4900-B66E-4405273CE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4356" y="733425"/>
            <a:ext cx="5022056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DDCE8FD7-BE70-4FDA-AB6E-E351E2801C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r="11436"/>
          <a:stretch/>
        </p:blipFill>
        <p:spPr>
          <a:xfrm>
            <a:off x="853117" y="1114868"/>
            <a:ext cx="4444534" cy="462826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F7C81A9-037D-4D51-AB3A-FC9786B32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240" y="799817"/>
            <a:ext cx="4924288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4615" y="2096064"/>
            <a:ext cx="2556052" cy="369513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200" dirty="0"/>
              <a:t>Quiz bowl sponsored by SCORE! </a:t>
            </a:r>
          </a:p>
          <a:p>
            <a:pPr>
              <a:lnSpc>
                <a:spcPct val="110000"/>
              </a:lnSpc>
            </a:pPr>
            <a:r>
              <a:rPr lang="en-US" sz="1200" dirty="0"/>
              <a:t>Teams selected  on a first come first served basis</a:t>
            </a:r>
          </a:p>
          <a:p>
            <a:pPr>
              <a:lnSpc>
                <a:spcPct val="110000"/>
              </a:lnSpc>
            </a:pPr>
            <a:r>
              <a:rPr lang="en-US" sz="1200" dirty="0"/>
              <a:t>5 team members plus 1 alternate per school</a:t>
            </a:r>
          </a:p>
          <a:p>
            <a:pPr>
              <a:lnSpc>
                <a:spcPct val="110000"/>
              </a:lnSpc>
            </a:pPr>
            <a:r>
              <a:rPr lang="en-US" sz="1200" dirty="0"/>
              <a:t>Winning team receives championship silver bowl</a:t>
            </a:r>
          </a:p>
          <a:p>
            <a:pPr>
              <a:lnSpc>
                <a:spcPct val="110000"/>
              </a:lnSpc>
            </a:pPr>
            <a:r>
              <a:rPr lang="en-US" sz="1200" dirty="0"/>
              <a:t>Questions will cover all areas of the nursing curriculum</a:t>
            </a:r>
          </a:p>
          <a:p>
            <a:pPr>
              <a:lnSpc>
                <a:spcPct val="110000"/>
              </a:lnSpc>
            </a:pPr>
            <a:r>
              <a:rPr lang="en-US" sz="1200" dirty="0"/>
              <a:t>Rules can be found by visiting www.snap-online.org</a:t>
            </a:r>
          </a:p>
          <a:p>
            <a:pPr>
              <a:lnSpc>
                <a:spcPct val="110000"/>
              </a:lnSpc>
            </a:pPr>
            <a:r>
              <a:rPr lang="en-US" sz="1200" dirty="0"/>
              <a:t>To register team email snap@snap-online.org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132632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Euphemia" panose="020B0503040102020104" pitchFamily="34" charset="0"/>
              </a:rPr>
              <a:t>Business Meetings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1" y="2096064"/>
            <a:ext cx="3624944" cy="369513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latin typeface="Euphemia" panose="020B0503040102020104" pitchFamily="34" charset="0"/>
              </a:rPr>
              <a:t>Conduct association business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latin typeface="Euphemia" panose="020B0503040102020104" pitchFamily="34" charset="0"/>
              </a:rPr>
              <a:t>Elections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latin typeface="Euphemia" panose="020B0503040102020104" pitchFamily="34" charset="0"/>
              </a:rPr>
              <a:t>Resolutions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latin typeface="Euphemia" panose="020B0503040102020104" pitchFamily="34" charset="0"/>
              </a:rPr>
              <a:t>Bylaws amendments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latin typeface="Euphemia" panose="020B0503040102020104" pitchFamily="34" charset="0"/>
              </a:rPr>
              <a:t>Other business pertinent to the Association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latin typeface="Euphemia" panose="020B0503040102020104" pitchFamily="34" charset="0"/>
              </a:rPr>
              <a:t>Business attire required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1600" dirty="0">
              <a:latin typeface="Euphemia" panose="020B05030401020201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latin typeface="Euphemia" panose="020B0503040102020104" pitchFamily="34" charset="0"/>
              </a:rPr>
              <a:t>HOUSE OF DELEGATES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latin typeface="Euphemia" panose="020B0503040102020104" pitchFamily="34" charset="0"/>
              </a:rPr>
              <a:t>Roberts Rules</a:t>
            </a:r>
          </a:p>
          <a:p>
            <a:pPr>
              <a:lnSpc>
                <a:spcPct val="110000"/>
              </a:lnSpc>
            </a:pPr>
            <a:endParaRPr lang="en-US" sz="1500" dirty="0"/>
          </a:p>
          <a:p>
            <a:pPr lvl="1">
              <a:lnSpc>
                <a:spcPct val="110000"/>
              </a:lnSpc>
              <a:buNone/>
            </a:pPr>
            <a:endParaRPr lang="en-US" sz="1500" dirty="0"/>
          </a:p>
          <a:p>
            <a:pPr>
              <a:lnSpc>
                <a:spcPct val="110000"/>
              </a:lnSpc>
              <a:buNone/>
            </a:pPr>
            <a:endParaRPr lang="en-US" sz="1500" dirty="0"/>
          </a:p>
        </p:txBody>
      </p:sp>
      <p:pic>
        <p:nvPicPr>
          <p:cNvPr id="8" name="Picture 7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11D9A77B-69AD-490E-AFA7-BA5637A207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85999"/>
            <a:ext cx="4419599" cy="3505200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947</Words>
  <Application>Microsoft Office PowerPoint</Application>
  <PresentationFormat>On-screen Show (4:3)</PresentationFormat>
  <Paragraphs>157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Dotum</vt:lpstr>
      <vt:lpstr>Arial</vt:lpstr>
      <vt:lpstr>Bookman Old Style</vt:lpstr>
      <vt:lpstr>Calibri</vt:lpstr>
      <vt:lpstr>Eras Medium ITC</vt:lpstr>
      <vt:lpstr>Euphemia</vt:lpstr>
      <vt:lpstr>Freestyle Script</vt:lpstr>
      <vt:lpstr>Modern No. 20</vt:lpstr>
      <vt:lpstr>Rockwell</vt:lpstr>
      <vt:lpstr>Damask</vt:lpstr>
      <vt:lpstr>Convention 101</vt:lpstr>
      <vt:lpstr>What is the  Student Nurses  Association of PA (SNAP)?</vt:lpstr>
      <vt:lpstr>Membership Benefits</vt:lpstr>
      <vt:lpstr>What is convention?</vt:lpstr>
      <vt:lpstr>What will I see at convention?</vt:lpstr>
      <vt:lpstr>Registration</vt:lpstr>
      <vt:lpstr>Registration (cont.)</vt:lpstr>
      <vt:lpstr>SCORE! NCLEX CHALLENGE BOWL</vt:lpstr>
      <vt:lpstr>Business Meetings</vt:lpstr>
      <vt:lpstr>House of Delegates</vt:lpstr>
      <vt:lpstr>What is the House of Delegates?</vt:lpstr>
      <vt:lpstr>Delegate Credentialing</vt:lpstr>
      <vt:lpstr>Resolutions</vt:lpstr>
      <vt:lpstr>Past Keynote Speakers</vt:lpstr>
      <vt:lpstr>Workshops</vt:lpstr>
      <vt:lpstr>Exhibit Hall</vt:lpstr>
      <vt:lpstr>SNAP AWARDS CELEBRATION</vt:lpstr>
      <vt:lpstr>Running For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Convention 101</dc:title>
  <dc:creator>Meg McGonagle</dc:creator>
  <cp:lastModifiedBy>Cindy Shingler</cp:lastModifiedBy>
  <cp:revision>9</cp:revision>
  <dcterms:created xsi:type="dcterms:W3CDTF">2018-09-09T15:11:16Z</dcterms:created>
  <dcterms:modified xsi:type="dcterms:W3CDTF">2018-09-13T13:13:34Z</dcterms:modified>
</cp:coreProperties>
</file>