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65" r:id="rId13"/>
    <p:sldId id="266" r:id="rId14"/>
    <p:sldId id="281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4" r:id="rId24"/>
    <p:sldId id="275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F998-A4C7-4CD8-A33B-422648432A51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038B8-5DC4-41D3-B0BB-5AE36D6FC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Winner’s Way is</a:t>
            </a:r>
            <a:r>
              <a:rPr lang="en-US" baseline="0" dirty="0" smtClean="0"/>
              <a:t> a membership recruitment award offered by NSNA for </a:t>
            </a:r>
            <a:r>
              <a:rPr lang="en-US" baseline="0" smtClean="0"/>
              <a:t>increased membership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38B8-5DC4-41D3-B0BB-5AE36D6FC8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2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38B8-5DC4-41D3-B0BB-5AE36D6FC8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38B8-5DC4-41D3-B0BB-5AE36D6FC8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38B8-5DC4-41D3-B0BB-5AE36D6FC8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B6694CA-2FBA-445C-815C-AFC97B5B3140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105400" cy="1267968"/>
          </a:xfrm>
        </p:spPr>
        <p:txBody>
          <a:bodyPr/>
          <a:lstStyle/>
          <a:p>
            <a:r>
              <a:rPr lang="en-US" dirty="0" smtClean="0"/>
              <a:t>Convention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038600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Presented by: </a:t>
            </a:r>
          </a:p>
          <a:p>
            <a:r>
              <a:rPr lang="en-US" dirty="0" smtClean="0"/>
              <a:t>Student Nurses Association of PA</a:t>
            </a:r>
          </a:p>
          <a:p>
            <a:r>
              <a:rPr lang="en-US" dirty="0" smtClean="0"/>
              <a:t>Board of Directors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77240"/>
          </a:xfrm>
        </p:spPr>
        <p:txBody>
          <a:bodyPr/>
          <a:lstStyle/>
          <a:p>
            <a:pPr algn="ctr"/>
            <a:r>
              <a:rPr lang="en-US" dirty="0" smtClean="0"/>
              <a:t>House of Delegates</a:t>
            </a:r>
            <a:endParaRPr lang="en-US" dirty="0"/>
          </a:p>
        </p:txBody>
      </p:sp>
      <p:pic>
        <p:nvPicPr>
          <p:cNvPr id="10243" name="Picture 3" descr="F:\DCIM\101CANON\IMG_11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2571750" cy="3733800"/>
          </a:xfrm>
          <a:prstGeom prst="rect">
            <a:avLst/>
          </a:prstGeom>
          <a:noFill/>
        </p:spPr>
      </p:pic>
      <p:pic>
        <p:nvPicPr>
          <p:cNvPr id="10244" name="Picture 4" descr="F:\DCIM\101CANON\IMG_11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800350" cy="3733800"/>
          </a:xfrm>
          <a:prstGeom prst="rect">
            <a:avLst/>
          </a:prstGeom>
          <a:noFill/>
        </p:spPr>
      </p:pic>
      <p:pic>
        <p:nvPicPr>
          <p:cNvPr id="10245" name="Picture 5" descr="F:\DCIM\101CANON\IMG_11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362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House of Delegates?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delegate is a representative from a nursing school in PA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number of potential delegates are chosen based on the number of NSNA members at the </a:t>
            </a:r>
            <a:r>
              <a:rPr lang="en-US" dirty="0" smtClean="0">
                <a:solidFill>
                  <a:schemeClr val="tx1"/>
                </a:solidFill>
              </a:rPr>
              <a:t>school on October 15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Each school chooses who their respective delegates will be</a:t>
            </a:r>
          </a:p>
          <a:p>
            <a:r>
              <a:rPr lang="en-US" dirty="0" smtClean="0"/>
              <a:t>Voting on association business, elections, and resolutions occurs during the House of Delegates</a:t>
            </a:r>
          </a:p>
          <a:p>
            <a:pPr lv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42048" cy="777240"/>
          </a:xfrm>
        </p:spPr>
        <p:txBody>
          <a:bodyPr/>
          <a:lstStyle/>
          <a:p>
            <a:pPr algn="ctr"/>
            <a:r>
              <a:rPr lang="en-US" dirty="0" smtClean="0"/>
              <a:t>Delegate Credentialing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delegate must proceed to the delegate credentialing table to register and receive a delegate ribbon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delegate ribbon allows the individual to sit in the House of Delegates and vote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F:\DCIM\101CANON\IMG_11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657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01040"/>
          </a:xfrm>
        </p:spPr>
        <p:txBody>
          <a:bodyPr/>
          <a:lstStyle/>
          <a:p>
            <a:pPr algn="ctr"/>
            <a:r>
              <a:rPr lang="en-US" dirty="0" smtClean="0"/>
              <a:t>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ritten </a:t>
            </a:r>
            <a:r>
              <a:rPr lang="en-US" dirty="0"/>
              <a:t>statement that, when adopted by the House of Delegates, is the basis for the policies and actions </a:t>
            </a:r>
            <a:r>
              <a:rPr lang="en-US" dirty="0" smtClean="0"/>
              <a:t>of SNAP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Includes scholarly quotes taken from literature to describe the topic’s importance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Explains the stance and actions SNAP will take if passed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624840"/>
          </a:xfrm>
        </p:spPr>
        <p:txBody>
          <a:bodyPr/>
          <a:lstStyle/>
          <a:p>
            <a:pPr algn="ctr"/>
            <a:r>
              <a:rPr lang="en-US" dirty="0" smtClean="0"/>
              <a:t>Resolutions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great way to express something you are: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Concerned about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Passionate about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Feel is important to members of SNAP, the nursing profession, or the health needs of the public </a:t>
            </a:r>
          </a:p>
          <a:p>
            <a:r>
              <a:rPr lang="en-US" dirty="0"/>
              <a:t>Anyone can write a </a:t>
            </a:r>
            <a:r>
              <a:rPr lang="en-US" dirty="0" smtClean="0"/>
              <a:t>resolution (only one resolution per chapter)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more information, please see the Resolution Handbook found on the SNAP website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3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853440"/>
          </a:xfrm>
        </p:spPr>
        <p:txBody>
          <a:bodyPr/>
          <a:lstStyle/>
          <a:p>
            <a:pPr algn="ctr"/>
            <a:r>
              <a:rPr lang="en-US" dirty="0" smtClean="0"/>
              <a:t>Previous Resolution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support of policy </a:t>
            </a:r>
            <a:r>
              <a:rPr lang="en-US" dirty="0"/>
              <a:t>development and increased funding for research on lateral violence in nursing</a:t>
            </a:r>
            <a:endParaRPr lang="en-US" dirty="0" smtClean="0"/>
          </a:p>
          <a:p>
            <a:r>
              <a:rPr lang="en-US" dirty="0" smtClean="0"/>
              <a:t>In support of cleaning </a:t>
            </a:r>
            <a:r>
              <a:rPr lang="en-US" dirty="0"/>
              <a:t>stethoscopes between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In support of increased </a:t>
            </a:r>
            <a:r>
              <a:rPr lang="en-US" dirty="0"/>
              <a:t>education on the hazard of extended call light wait times for clients at risk for </a:t>
            </a:r>
            <a:r>
              <a:rPr lang="en-US" dirty="0" smtClean="0"/>
              <a:t>falling</a:t>
            </a:r>
          </a:p>
          <a:p>
            <a:r>
              <a:rPr lang="en-US" dirty="0" smtClean="0"/>
              <a:t>In support of increased </a:t>
            </a:r>
            <a:r>
              <a:rPr lang="en-US" dirty="0"/>
              <a:t>awareness of bone marrow donation and donor registration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42048" cy="777240"/>
          </a:xfrm>
        </p:spPr>
        <p:txBody>
          <a:bodyPr/>
          <a:lstStyle/>
          <a:p>
            <a:pPr algn="ctr"/>
            <a:r>
              <a:rPr lang="en-US" dirty="0" smtClean="0"/>
              <a:t>Keynote Speaker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exceptional leader in the nursing profession who exemplifies the theme of convention</a:t>
            </a:r>
          </a:p>
          <a:p>
            <a:r>
              <a:rPr lang="en-US" dirty="0" smtClean="0"/>
              <a:t>This speaker actively engages and inspires the audience </a:t>
            </a:r>
            <a:endParaRPr lang="en-US" dirty="0"/>
          </a:p>
        </p:txBody>
      </p:sp>
      <p:pic>
        <p:nvPicPr>
          <p:cNvPr id="9" name="Picture 8" descr="Patty Knecht 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0"/>
            <a:ext cx="1874230" cy="2819400"/>
          </a:xfrm>
          <a:prstGeom prst="rect">
            <a:avLst/>
          </a:prstGeom>
        </p:spPr>
      </p:pic>
      <p:pic>
        <p:nvPicPr>
          <p:cNvPr id="8" name="Content Placeholder 7" descr="Stephanie Ferguson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743200"/>
            <a:ext cx="2197630" cy="1648222"/>
          </a:xfrm>
        </p:spPr>
      </p:pic>
      <p:pic>
        <p:nvPicPr>
          <p:cNvPr id="10" name="Picture 9" descr="jenny yost headshot (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267200"/>
            <a:ext cx="2051539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160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Patty Knecht Keynote 2008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4419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Stephanie Ferguson</a:t>
            </a:r>
          </a:p>
          <a:p>
            <a:r>
              <a:rPr lang="en-US" dirty="0" smtClean="0"/>
              <a:t>Keynote 2009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5715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Jenny Yost</a:t>
            </a:r>
          </a:p>
          <a:p>
            <a:r>
              <a:rPr lang="en-US" dirty="0" smtClean="0"/>
              <a:t>Keynote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42048" cy="701040"/>
          </a:xfrm>
        </p:spPr>
        <p:txBody>
          <a:bodyPr/>
          <a:lstStyle/>
          <a:p>
            <a:pPr algn="ctr"/>
            <a:r>
              <a:rPr lang="en-US" dirty="0" smtClean="0"/>
              <a:t>Workshops</a:t>
            </a:r>
            <a:endParaRPr lang="en-US" dirty="0"/>
          </a:p>
        </p:txBody>
      </p:sp>
      <p:pic>
        <p:nvPicPr>
          <p:cNvPr id="4098" name="Picture 2" descr="F:\DCIM\101CANON\IMG_11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Informative speakers on the </a:t>
            </a:r>
            <a:r>
              <a:rPr lang="en-US" dirty="0"/>
              <a:t>latest trends, issues, and career opportunities in </a:t>
            </a:r>
            <a:r>
              <a:rPr lang="en-US" dirty="0" smtClean="0"/>
              <a:t>nursing</a:t>
            </a:r>
            <a:endParaRPr lang="en-US" dirty="0"/>
          </a:p>
          <a:p>
            <a:r>
              <a:rPr lang="en-US" dirty="0" smtClean="0"/>
              <a:t>Provide opportunities to discover </a:t>
            </a:r>
            <a:r>
              <a:rPr lang="en-US" dirty="0"/>
              <a:t>new medical applications, hone </a:t>
            </a:r>
            <a:r>
              <a:rPr lang="en-US" dirty="0" smtClean="0"/>
              <a:t> </a:t>
            </a:r>
            <a:r>
              <a:rPr lang="en-US" dirty="0"/>
              <a:t>workplace and personal skills, and hear the latest projections about the future of </a:t>
            </a:r>
            <a:r>
              <a:rPr lang="en-US" dirty="0" smtClean="0"/>
              <a:t>the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777240"/>
          </a:xfrm>
        </p:spPr>
        <p:txBody>
          <a:bodyPr/>
          <a:lstStyle/>
          <a:p>
            <a:pPr algn="ctr"/>
            <a:r>
              <a:rPr lang="en-US" dirty="0" smtClean="0"/>
              <a:t>Previous Workshops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Disney and Nursing Have in Common</a:t>
            </a:r>
          </a:p>
          <a:p>
            <a:r>
              <a:rPr lang="en-US" dirty="0" smtClean="0"/>
              <a:t>Cardiac Induced Hypothermia</a:t>
            </a:r>
          </a:p>
          <a:p>
            <a:r>
              <a:rPr lang="en-US" dirty="0" smtClean="0"/>
              <a:t>Animal Assisted Therapy</a:t>
            </a:r>
          </a:p>
          <a:p>
            <a:r>
              <a:rPr lang="en-US" dirty="0" smtClean="0"/>
              <a:t>Alternative Medicine in Nursing</a:t>
            </a:r>
          </a:p>
          <a:p>
            <a:r>
              <a:rPr lang="en-US" dirty="0" smtClean="0"/>
              <a:t>Nursing Volunteering Opportunities Abroad</a:t>
            </a:r>
            <a:endParaRPr lang="en-US" dirty="0"/>
          </a:p>
        </p:txBody>
      </p:sp>
      <p:pic>
        <p:nvPicPr>
          <p:cNvPr id="5126" name="Picture 6" descr="F:\DCIM\101CANON\IMG_10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796838" cy="3429000"/>
          </a:xfrm>
          <a:prstGeom prst="rect">
            <a:avLst/>
          </a:prstGeom>
          <a:noFill/>
        </p:spPr>
      </p:pic>
      <p:pic>
        <p:nvPicPr>
          <p:cNvPr id="5127" name="Picture 7" descr="F:\DCIM\101CANON\IMG_11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243419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853440"/>
          </a:xfrm>
        </p:spPr>
        <p:txBody>
          <a:bodyPr/>
          <a:lstStyle/>
          <a:p>
            <a:pPr algn="ctr"/>
            <a:r>
              <a:rPr lang="en-US" dirty="0" smtClean="0"/>
              <a:t>Exhibit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764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50 to 75 vendors, hospitals, and nursing programs present a table on their program</a:t>
            </a:r>
          </a:p>
          <a:p>
            <a:r>
              <a:rPr lang="en-US" dirty="0" smtClean="0"/>
              <a:t>Offer free incentives, such as pens, highlighters, and stress balls</a:t>
            </a:r>
          </a:p>
          <a:p>
            <a:r>
              <a:rPr lang="en-US" dirty="0" smtClean="0"/>
              <a:t>Drawing occurs at the close of Exhibit Hall of prizes donated by exhibitors</a:t>
            </a:r>
            <a:endParaRPr lang="en-US" dirty="0"/>
          </a:p>
        </p:txBody>
      </p:sp>
      <p:pic>
        <p:nvPicPr>
          <p:cNvPr id="6146" name="Picture 2" descr="F:\DCIM\101CANON\IMG_1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</a:t>
            </a:r>
            <a:br>
              <a:rPr lang="en-US" dirty="0" smtClean="0"/>
            </a:br>
            <a:r>
              <a:rPr lang="en-US" dirty="0" smtClean="0"/>
              <a:t>Student Nurses </a:t>
            </a:r>
            <a:br>
              <a:rPr lang="en-US" dirty="0" smtClean="0"/>
            </a:br>
            <a:r>
              <a:rPr lang="en-US" dirty="0" smtClean="0"/>
              <a:t>Association of PA (SNAP)?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96200" cy="4297363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 dirty="0"/>
              <a:t>run organization that represents over 5,000 </a:t>
            </a:r>
            <a:r>
              <a:rPr lang="en-US" dirty="0" smtClean="0"/>
              <a:t>nursing students in PA</a:t>
            </a:r>
          </a:p>
          <a:p>
            <a:r>
              <a:rPr lang="en-US" dirty="0" smtClean="0"/>
              <a:t>Part </a:t>
            </a:r>
            <a:r>
              <a:rPr lang="en-US" dirty="0"/>
              <a:t>of the National Student Nurses' </a:t>
            </a:r>
            <a:r>
              <a:rPr lang="en-US" dirty="0" smtClean="0"/>
              <a:t>Association</a:t>
            </a:r>
          </a:p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of the largest state constituents of NSNA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ecipient </a:t>
            </a:r>
            <a:r>
              <a:rPr lang="en-US" dirty="0"/>
              <a:t>of </a:t>
            </a:r>
            <a:r>
              <a:rPr lang="en-US" dirty="0" smtClean="0"/>
              <a:t>multiple NSNA's </a:t>
            </a:r>
            <a:r>
              <a:rPr lang="en-US" dirty="0"/>
              <a:t>Winner's Way </a:t>
            </a:r>
            <a:r>
              <a:rPr lang="en-US" dirty="0" smtClean="0"/>
              <a:t>Membership </a:t>
            </a:r>
            <a:r>
              <a:rPr lang="en-US" dirty="0"/>
              <a:t>C</a:t>
            </a:r>
            <a:r>
              <a:rPr lang="en-US" dirty="0" smtClean="0"/>
              <a:t>ontest awards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77240"/>
          </a:xfrm>
        </p:spPr>
        <p:txBody>
          <a:bodyPr/>
          <a:lstStyle/>
          <a:p>
            <a:pPr algn="ctr"/>
            <a:r>
              <a:rPr lang="en-US" dirty="0" smtClean="0"/>
              <a:t>Exhibit Hall (cont.)</a:t>
            </a:r>
            <a:endParaRPr lang="en-US" dirty="0"/>
          </a:p>
        </p:txBody>
      </p:sp>
      <p:pic>
        <p:nvPicPr>
          <p:cNvPr id="7170" name="Picture 2" descr="F:\DCIM\101CANON\IMG_1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064000" cy="3048000"/>
          </a:xfrm>
          <a:prstGeom prst="rect">
            <a:avLst/>
          </a:prstGeom>
          <a:noFill/>
        </p:spPr>
      </p:pic>
      <p:pic>
        <p:nvPicPr>
          <p:cNvPr id="7171" name="Picture 3" descr="F:\DCIM\101CANON\IMG_10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089400" cy="3067050"/>
          </a:xfrm>
          <a:prstGeom prst="rect">
            <a:avLst/>
          </a:prstGeom>
          <a:noFill/>
        </p:spPr>
      </p:pic>
      <p:pic>
        <p:nvPicPr>
          <p:cNvPr id="7172" name="Picture 4" descr="F:\DCIM\101CANON\IMG_10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3810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777240"/>
          </a:xfrm>
        </p:spPr>
        <p:txBody>
          <a:bodyPr/>
          <a:lstStyle/>
          <a:p>
            <a:pPr algn="ctr"/>
            <a:r>
              <a:rPr lang="en-US" dirty="0" smtClean="0"/>
              <a:t>Awards Banquet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" y="1371600"/>
            <a:ext cx="3749040" cy="4038600"/>
          </a:xfrm>
        </p:spPr>
        <p:txBody>
          <a:bodyPr/>
          <a:lstStyle/>
          <a:p>
            <a:r>
              <a:rPr lang="en-US" dirty="0" smtClean="0"/>
              <a:t>Recognizes scholarship and award recipients</a:t>
            </a:r>
          </a:p>
          <a:p>
            <a:r>
              <a:rPr lang="en-US" dirty="0" smtClean="0"/>
              <a:t>Ticket price: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Members: </a:t>
            </a:r>
            <a:r>
              <a:rPr lang="en-US" dirty="0" smtClean="0">
                <a:solidFill>
                  <a:schemeClr val="tx1"/>
                </a:solidFill>
              </a:rPr>
              <a:t>$25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Available </a:t>
            </a:r>
            <a:r>
              <a:rPr lang="en-US" dirty="0" smtClean="0">
                <a:solidFill>
                  <a:schemeClr val="tx1"/>
                </a:solidFill>
              </a:rPr>
              <a:t>with pre-registration only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IMG_006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371600"/>
            <a:ext cx="3733800" cy="2489200"/>
          </a:xfrm>
        </p:spPr>
      </p:pic>
      <p:pic>
        <p:nvPicPr>
          <p:cNvPr id="6" name="Picture 5" descr="IMG_00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962400"/>
            <a:ext cx="3738880" cy="2438400"/>
          </a:xfrm>
          <a:prstGeom prst="rect">
            <a:avLst/>
          </a:prstGeom>
        </p:spPr>
      </p:pic>
      <p:pic>
        <p:nvPicPr>
          <p:cNvPr id="7" name="Picture 6" descr="IMG_00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43" y="4953000"/>
            <a:ext cx="3233057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77240"/>
          </a:xfrm>
        </p:spPr>
        <p:txBody>
          <a:bodyPr/>
          <a:lstStyle/>
          <a:p>
            <a:pPr algn="ctr"/>
            <a:r>
              <a:rPr lang="en-US" dirty="0" smtClean="0"/>
              <a:t>Awards Banquet (cont.)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524001"/>
            <a:ext cx="359304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G_02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0"/>
            <a:ext cx="3657600" cy="2514600"/>
          </a:xfrm>
          <a:prstGeom prst="rect">
            <a:avLst/>
          </a:prstGeom>
        </p:spPr>
      </p:pic>
      <p:pic>
        <p:nvPicPr>
          <p:cNvPr id="5" name="Picture 4" descr="IMG_01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4267200"/>
            <a:ext cx="3733800" cy="2413000"/>
          </a:xfrm>
          <a:prstGeom prst="rect">
            <a:avLst/>
          </a:prstGeom>
        </p:spPr>
      </p:pic>
      <p:pic>
        <p:nvPicPr>
          <p:cNvPr id="6" name="Picture 5" descr="IMG_01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267200"/>
            <a:ext cx="3581400" cy="243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777240"/>
          </a:xfrm>
        </p:spPr>
        <p:txBody>
          <a:bodyPr/>
          <a:lstStyle/>
          <a:p>
            <a:pPr algn="ctr"/>
            <a:r>
              <a:rPr lang="en-US" dirty="0" smtClean="0"/>
              <a:t>Running For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Complete a Consent to Serve Form</a:t>
            </a:r>
          </a:p>
          <a:p>
            <a:r>
              <a:rPr lang="en-US" dirty="0" smtClean="0"/>
              <a:t>Give a 2 minute speech </a:t>
            </a:r>
          </a:p>
          <a:p>
            <a:r>
              <a:rPr lang="en-US" dirty="0" smtClean="0"/>
              <a:t>Meet convention delegates and attendees at ‘Meet the Candidates’</a:t>
            </a:r>
          </a:p>
          <a:p>
            <a:r>
              <a:rPr lang="en-US" dirty="0" smtClean="0"/>
              <a:t>For more information, please contact the Nominations and Elections Committee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H:\DCIM\101CANON\IMG_05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701040"/>
          </a:xfrm>
        </p:spPr>
        <p:txBody>
          <a:bodyPr/>
          <a:lstStyle/>
          <a:p>
            <a:pPr algn="ctr"/>
            <a:r>
              <a:rPr lang="en-US" dirty="0" smtClean="0"/>
              <a:t>Running for State Office</a:t>
            </a:r>
            <a:endParaRPr lang="en-US" dirty="0"/>
          </a:p>
        </p:txBody>
      </p:sp>
      <p:pic>
        <p:nvPicPr>
          <p:cNvPr id="9220" name="Picture 4" descr="F:\DCIM\101CANON\IMG_1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429000" cy="2819399"/>
          </a:xfrm>
          <a:prstGeom prst="rect">
            <a:avLst/>
          </a:prstGeom>
          <a:noFill/>
        </p:spPr>
      </p:pic>
      <p:pic>
        <p:nvPicPr>
          <p:cNvPr id="9221" name="Picture 5" descr="F:\DCIM\101CANON\IMG_11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352800" cy="27432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33600" y="3581400"/>
            <a:ext cx="41529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Top 5 Reasons to Attend </a:t>
            </a:r>
            <a:br>
              <a:rPr lang="en-US" dirty="0" smtClean="0"/>
            </a:br>
            <a:r>
              <a:rPr lang="en-US" dirty="0" smtClean="0"/>
              <a:t>SNAP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4745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Become more involved with a professional student nurse association</a:t>
            </a:r>
          </a:p>
          <a:p>
            <a:pPr>
              <a:buNone/>
            </a:pPr>
            <a:r>
              <a:rPr lang="en-US" dirty="0" smtClean="0"/>
              <a:t>2. Attend </a:t>
            </a:r>
            <a:r>
              <a:rPr lang="en-US" dirty="0"/>
              <a:t>exciting social </a:t>
            </a:r>
            <a:r>
              <a:rPr lang="en-US" dirty="0" smtClean="0"/>
              <a:t>events</a:t>
            </a:r>
          </a:p>
          <a:p>
            <a:pPr>
              <a:buNone/>
            </a:pPr>
            <a:r>
              <a:rPr lang="en-US" dirty="0" smtClean="0"/>
              <a:t>3. Explore </a:t>
            </a:r>
            <a:r>
              <a:rPr lang="en-US" dirty="0"/>
              <a:t>opportunities for leadership development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4. Networking </a:t>
            </a:r>
          </a:p>
          <a:p>
            <a:pPr>
              <a:buNone/>
            </a:pPr>
            <a:r>
              <a:rPr lang="en-US" dirty="0" smtClean="0"/>
              <a:t>5. Have fun!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00200"/>
            <a:ext cx="8229600" cy="365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snap@snap-online.org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 Visit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www.snap-online.org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929640"/>
          </a:xfrm>
        </p:spPr>
        <p:txBody>
          <a:bodyPr/>
          <a:lstStyle/>
          <a:p>
            <a:pPr algn="ctr"/>
            <a:r>
              <a:rPr lang="en-US" dirty="0" smtClean="0"/>
              <a:t>Membership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opportunities </a:t>
            </a:r>
          </a:p>
          <a:p>
            <a:r>
              <a:rPr lang="en-US" dirty="0"/>
              <a:t>E</a:t>
            </a:r>
            <a:r>
              <a:rPr lang="en-US" dirty="0" smtClean="0"/>
              <a:t>xam </a:t>
            </a:r>
            <a:r>
              <a:rPr lang="en-US" dirty="0"/>
              <a:t>preparation </a:t>
            </a:r>
            <a:r>
              <a:rPr lang="en-US" dirty="0" smtClean="0"/>
              <a:t>courses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/>
              <a:t>C</a:t>
            </a:r>
            <a:r>
              <a:rPr lang="en-US" dirty="0" smtClean="0"/>
              <a:t>areer information</a:t>
            </a:r>
          </a:p>
          <a:p>
            <a:r>
              <a:rPr lang="en-US" dirty="0"/>
              <a:t>P</a:t>
            </a:r>
            <a:r>
              <a:rPr lang="en-US" dirty="0" smtClean="0"/>
              <a:t>ublication discounts</a:t>
            </a:r>
          </a:p>
          <a:p>
            <a:r>
              <a:rPr lang="en-US" dirty="0"/>
              <a:t>L</a:t>
            </a:r>
            <a:r>
              <a:rPr lang="en-US" dirty="0" smtClean="0"/>
              <a:t>egislative </a:t>
            </a:r>
            <a:r>
              <a:rPr lang="en-US" dirty="0"/>
              <a:t>representation </a:t>
            </a:r>
          </a:p>
          <a:p>
            <a:r>
              <a:rPr lang="en-US" dirty="0"/>
              <a:t>Q</a:t>
            </a:r>
            <a:r>
              <a:rPr lang="en-US" dirty="0" smtClean="0"/>
              <a:t>uarterly </a:t>
            </a:r>
            <a:r>
              <a:rPr lang="en-US" dirty="0"/>
              <a:t>association </a:t>
            </a:r>
            <a:r>
              <a:rPr lang="en-US" dirty="0" smtClean="0"/>
              <a:t>newsletter</a:t>
            </a:r>
          </a:p>
          <a:p>
            <a:r>
              <a:rPr lang="en-US" dirty="0" smtClean="0"/>
              <a:t>Annual convention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0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77240"/>
          </a:xfrm>
        </p:spPr>
        <p:txBody>
          <a:bodyPr/>
          <a:lstStyle/>
          <a:p>
            <a:pPr algn="ctr"/>
            <a:r>
              <a:rPr lang="en-US" dirty="0" smtClean="0"/>
              <a:t>What is convention?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onvention provides: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xceptional </a:t>
            </a:r>
            <a:r>
              <a:rPr lang="en-US" dirty="0">
                <a:solidFill>
                  <a:schemeClr val="tx1"/>
                </a:solidFill>
              </a:rPr>
              <a:t>speakers to inform you of the latest trends, issues, and career opportunities in </a:t>
            </a:r>
            <a:r>
              <a:rPr lang="en-US" dirty="0" smtClean="0">
                <a:solidFill>
                  <a:schemeClr val="tx1"/>
                </a:solidFill>
              </a:rPr>
              <a:t>nursing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Learning opportunities about prominent </a:t>
            </a:r>
            <a:r>
              <a:rPr lang="en-US" dirty="0">
                <a:solidFill>
                  <a:schemeClr val="tx1"/>
                </a:solidFill>
              </a:rPr>
              <a:t>nursing </a:t>
            </a:r>
            <a:r>
              <a:rPr lang="en-US" dirty="0" smtClean="0">
                <a:solidFill>
                  <a:schemeClr val="tx1"/>
                </a:solidFill>
              </a:rPr>
              <a:t>issues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pportunities </a:t>
            </a:r>
            <a:r>
              <a:rPr lang="en-US" dirty="0">
                <a:solidFill>
                  <a:schemeClr val="tx1"/>
                </a:solidFill>
              </a:rPr>
              <a:t>for leadership </a:t>
            </a:r>
            <a:r>
              <a:rPr lang="en-US" dirty="0" smtClean="0">
                <a:solidFill>
                  <a:schemeClr val="tx1"/>
                </a:solidFill>
              </a:rPr>
              <a:t>development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Participation </a:t>
            </a:r>
            <a:r>
              <a:rPr lang="en-US" dirty="0">
                <a:solidFill>
                  <a:schemeClr val="tx1"/>
                </a:solidFill>
              </a:rPr>
              <a:t>in the House of </a:t>
            </a:r>
            <a:r>
              <a:rPr lang="en-US" dirty="0" smtClean="0">
                <a:solidFill>
                  <a:schemeClr val="tx1"/>
                </a:solidFill>
              </a:rPr>
              <a:t>Delegates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etworking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hundreds </a:t>
            </a:r>
            <a:r>
              <a:rPr lang="en-US" dirty="0">
                <a:solidFill>
                  <a:schemeClr val="tx1"/>
                </a:solidFill>
              </a:rPr>
              <a:t>of nursing students from around the </a:t>
            </a:r>
            <a:r>
              <a:rPr lang="en-US" dirty="0" smtClean="0">
                <a:solidFill>
                  <a:schemeClr val="tx1"/>
                </a:solidFill>
              </a:rPr>
              <a:t>state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chance to meet many prospective employers in the Exhibit Hall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will I see at convention?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Registration</a:t>
            </a:r>
          </a:p>
          <a:p>
            <a:r>
              <a:rPr lang="en-US" dirty="0" smtClean="0"/>
              <a:t>Nurse Challenge Bowl</a:t>
            </a:r>
          </a:p>
          <a:p>
            <a:r>
              <a:rPr lang="en-US" dirty="0" smtClean="0"/>
              <a:t>Business Meetings</a:t>
            </a:r>
          </a:p>
          <a:p>
            <a:r>
              <a:rPr lang="en-US" dirty="0" smtClean="0"/>
              <a:t>House of Delegates</a:t>
            </a:r>
          </a:p>
          <a:p>
            <a:r>
              <a:rPr lang="en-US" dirty="0" smtClean="0"/>
              <a:t>Resolutions</a:t>
            </a:r>
          </a:p>
          <a:p>
            <a:r>
              <a:rPr lang="en-US" dirty="0" smtClean="0"/>
              <a:t>Keynote Speaker</a:t>
            </a:r>
          </a:p>
          <a:p>
            <a:r>
              <a:rPr lang="en-US" dirty="0" smtClean="0"/>
              <a:t>Workshops</a:t>
            </a:r>
          </a:p>
          <a:p>
            <a:r>
              <a:rPr lang="en-US" dirty="0" smtClean="0"/>
              <a:t>Exhibit Hall</a:t>
            </a:r>
          </a:p>
          <a:p>
            <a:r>
              <a:rPr lang="en-US" dirty="0" smtClean="0"/>
              <a:t>Awards Banquet</a:t>
            </a:r>
          </a:p>
          <a:p>
            <a:r>
              <a:rPr lang="en-US" dirty="0" smtClean="0"/>
              <a:t>Running for State Office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Elections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Voting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42048" cy="777240"/>
          </a:xfrm>
        </p:spPr>
        <p:txBody>
          <a:bodyPr/>
          <a:lstStyle/>
          <a:p>
            <a:pPr algn="ctr"/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1026" name="Picture 2" descr="F:\DCIM\101CANON\IMG_1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82219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Pre-registration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Done prior to arrival at convention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Cost:</a:t>
            </a:r>
          </a:p>
          <a:p>
            <a:pPr lvl="2"/>
            <a:r>
              <a:rPr lang="en-US" dirty="0" smtClean="0"/>
              <a:t>NSNA members: </a:t>
            </a:r>
            <a:r>
              <a:rPr lang="en-US" dirty="0" smtClean="0"/>
              <a:t>$40</a:t>
            </a:r>
            <a:endParaRPr lang="en-US" dirty="0" smtClean="0"/>
          </a:p>
          <a:p>
            <a:pPr lvl="2"/>
            <a:r>
              <a:rPr lang="en-US" dirty="0" smtClean="0"/>
              <a:t>Non-NSNA members: </a:t>
            </a:r>
            <a:r>
              <a:rPr lang="en-US" dirty="0" smtClean="0"/>
              <a:t>$60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Upon check in, receive </a:t>
            </a:r>
            <a:r>
              <a:rPr lang="en-US" dirty="0" smtClean="0">
                <a:solidFill>
                  <a:schemeClr val="tx1"/>
                </a:solidFill>
              </a:rPr>
              <a:t>your name badge and a complementary </a:t>
            </a:r>
            <a:r>
              <a:rPr lang="en-US" dirty="0" smtClean="0">
                <a:solidFill>
                  <a:schemeClr val="tx1"/>
                </a:solidFill>
              </a:rPr>
              <a:t>tote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42048" cy="777240"/>
          </a:xfrm>
        </p:spPr>
        <p:txBody>
          <a:bodyPr/>
          <a:lstStyle/>
          <a:p>
            <a:pPr algn="ctr"/>
            <a:r>
              <a:rPr lang="en-US" dirty="0" smtClean="0"/>
              <a:t>Registration (cont.)</a:t>
            </a:r>
            <a:endParaRPr lang="en-US" dirty="0"/>
          </a:p>
        </p:txBody>
      </p:sp>
      <p:pic>
        <p:nvPicPr>
          <p:cNvPr id="2050" name="Picture 2" descr="F:\DCIM\101CANON\IMG_1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66979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On-site Registration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Done upon arrival at convention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Must pay at time of check 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Costs:</a:t>
            </a:r>
          </a:p>
          <a:p>
            <a:pPr lvl="2"/>
            <a:r>
              <a:rPr lang="en-US" dirty="0" smtClean="0"/>
              <a:t>NSNA members: </a:t>
            </a:r>
            <a:r>
              <a:rPr lang="en-US" dirty="0" smtClean="0"/>
              <a:t>$50</a:t>
            </a:r>
            <a:endParaRPr lang="en-US" dirty="0" smtClean="0"/>
          </a:p>
          <a:p>
            <a:pPr lvl="2"/>
            <a:r>
              <a:rPr lang="en-US" dirty="0" smtClean="0"/>
              <a:t>Non-NSNA Members: </a:t>
            </a:r>
            <a:r>
              <a:rPr lang="en-US" dirty="0" smtClean="0"/>
              <a:t>$70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Upon check in, </a:t>
            </a:r>
            <a:r>
              <a:rPr lang="en-US" dirty="0" smtClean="0">
                <a:solidFill>
                  <a:schemeClr val="tx1"/>
                </a:solidFill>
              </a:rPr>
              <a:t>receive a </a:t>
            </a:r>
            <a:r>
              <a:rPr lang="en-US" dirty="0" smtClean="0">
                <a:solidFill>
                  <a:schemeClr val="tx1"/>
                </a:solidFill>
              </a:rPr>
              <a:t>complementary </a:t>
            </a:r>
            <a:r>
              <a:rPr lang="en-US" dirty="0" smtClean="0">
                <a:solidFill>
                  <a:schemeClr val="tx1"/>
                </a:solidFill>
              </a:rPr>
              <a:t>tote (if available)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42048" cy="777240"/>
          </a:xfrm>
        </p:spPr>
        <p:txBody>
          <a:bodyPr/>
          <a:lstStyle/>
          <a:p>
            <a:pPr algn="ctr"/>
            <a:r>
              <a:rPr lang="en-US" dirty="0" smtClean="0"/>
              <a:t>Nurse Challenge Bowl</a:t>
            </a:r>
            <a:endParaRPr lang="en-US" dirty="0"/>
          </a:p>
        </p:txBody>
      </p:sp>
      <p:pic>
        <p:nvPicPr>
          <p:cNvPr id="5" name="Content Placeholder 4" descr="Challenge Bowl 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00199"/>
            <a:ext cx="3581400" cy="24002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669792" cy="48199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Quiz bowl sponsored by SCORE! </a:t>
            </a:r>
          </a:p>
          <a:p>
            <a:r>
              <a:rPr lang="en-US" dirty="0" smtClean="0"/>
              <a:t>Questions </a:t>
            </a:r>
            <a:r>
              <a:rPr lang="en-US" dirty="0"/>
              <a:t>will cover all areas of the nursing </a:t>
            </a:r>
            <a:r>
              <a:rPr lang="en-US" dirty="0" smtClean="0"/>
              <a:t>curriculum</a:t>
            </a:r>
          </a:p>
          <a:p>
            <a:r>
              <a:rPr lang="en-US" dirty="0" smtClean="0"/>
              <a:t>5 team members plus 1 alternate per school</a:t>
            </a:r>
          </a:p>
          <a:p>
            <a:r>
              <a:rPr lang="en-US" dirty="0" smtClean="0"/>
              <a:t>Winning team receives trophy </a:t>
            </a:r>
          </a:p>
          <a:p>
            <a:r>
              <a:rPr lang="en-US" dirty="0" smtClean="0"/>
              <a:t>Rules can be found on the SNAP website</a:t>
            </a:r>
            <a:endParaRPr lang="en-US" dirty="0"/>
          </a:p>
        </p:txBody>
      </p:sp>
      <p:pic>
        <p:nvPicPr>
          <p:cNvPr id="6" name="Picture 5" descr="Challenge Bowl Winner Shadyside S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4191000"/>
            <a:ext cx="3733800" cy="222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77240"/>
          </a:xfrm>
        </p:spPr>
        <p:txBody>
          <a:bodyPr/>
          <a:lstStyle/>
          <a:p>
            <a:pPr algn="ctr"/>
            <a:r>
              <a:rPr lang="en-US" dirty="0" smtClean="0"/>
              <a:t>Business Meetings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association business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Elections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Resolutions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Bylaws amendments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Other business pertinent to the Association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Participation by House of Delegates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Business attire required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258</TotalTime>
  <Words>829</Words>
  <Application>Microsoft Office PowerPoint</Application>
  <PresentationFormat>On-screen Show (4:3)</PresentationFormat>
  <Paragraphs>143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Opulent</vt:lpstr>
      <vt:lpstr>Convention 101</vt:lpstr>
      <vt:lpstr>What is the  Student Nurses  Association of PA (SNAP)?</vt:lpstr>
      <vt:lpstr>Membership Benefits</vt:lpstr>
      <vt:lpstr>What is convention?</vt:lpstr>
      <vt:lpstr>What will I see at convention?</vt:lpstr>
      <vt:lpstr>Registration</vt:lpstr>
      <vt:lpstr>Registration (cont.)</vt:lpstr>
      <vt:lpstr>Nurse Challenge Bowl</vt:lpstr>
      <vt:lpstr>Business Meetings</vt:lpstr>
      <vt:lpstr>House of Delegates</vt:lpstr>
      <vt:lpstr>What is the House of Delegates?</vt:lpstr>
      <vt:lpstr>Delegate Credentialing</vt:lpstr>
      <vt:lpstr>Resolutions</vt:lpstr>
      <vt:lpstr>Resolutions (cont.)</vt:lpstr>
      <vt:lpstr>Previous Resolution Topics</vt:lpstr>
      <vt:lpstr>Keynote Speaker</vt:lpstr>
      <vt:lpstr>Workshops</vt:lpstr>
      <vt:lpstr>Previous Workshops</vt:lpstr>
      <vt:lpstr>Exhibit Hall</vt:lpstr>
      <vt:lpstr>Exhibit Hall (cont.)</vt:lpstr>
      <vt:lpstr>Awards Banquet</vt:lpstr>
      <vt:lpstr>Awards Banquet (cont.)</vt:lpstr>
      <vt:lpstr>Running For Office</vt:lpstr>
      <vt:lpstr>Running for State Office</vt:lpstr>
      <vt:lpstr>Top 5 Reasons to Attend  SNAP Convention</vt:lpstr>
      <vt:lpstr>Questions?  Contact  snap@snap-online.org  or Visit www.snap-online.org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 Fully Defined</dc:title>
  <dc:creator>Latasha C Kast</dc:creator>
  <cp:lastModifiedBy>Cindy</cp:lastModifiedBy>
  <cp:revision>36</cp:revision>
  <dcterms:created xsi:type="dcterms:W3CDTF">2010-04-16T01:50:44Z</dcterms:created>
  <dcterms:modified xsi:type="dcterms:W3CDTF">2017-12-08T19:22:07Z</dcterms:modified>
</cp:coreProperties>
</file>