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50"/>
  </p:notesMasterIdLst>
  <p:sldIdLst>
    <p:sldId id="257" r:id="rId3"/>
    <p:sldId id="258" r:id="rId4"/>
    <p:sldId id="308" r:id="rId5"/>
    <p:sldId id="309" r:id="rId6"/>
    <p:sldId id="260" r:id="rId7"/>
    <p:sldId id="262" r:id="rId8"/>
    <p:sldId id="292" r:id="rId9"/>
    <p:sldId id="264" r:id="rId10"/>
    <p:sldId id="261" r:id="rId11"/>
    <p:sldId id="265" r:id="rId12"/>
    <p:sldId id="293" r:id="rId13"/>
    <p:sldId id="266" r:id="rId14"/>
    <p:sldId id="267" r:id="rId15"/>
    <p:sldId id="291" r:id="rId16"/>
    <p:sldId id="268" r:id="rId17"/>
    <p:sldId id="305" r:id="rId18"/>
    <p:sldId id="270" r:id="rId19"/>
    <p:sldId id="271" r:id="rId20"/>
    <p:sldId id="272" r:id="rId21"/>
    <p:sldId id="273" r:id="rId22"/>
    <p:sldId id="294" r:id="rId23"/>
    <p:sldId id="274" r:id="rId24"/>
    <p:sldId id="275" r:id="rId25"/>
    <p:sldId id="276" r:id="rId26"/>
    <p:sldId id="306" r:id="rId27"/>
    <p:sldId id="278" r:id="rId28"/>
    <p:sldId id="279" r:id="rId29"/>
    <p:sldId id="285" r:id="rId30"/>
    <p:sldId id="280" r:id="rId31"/>
    <p:sldId id="281" r:id="rId32"/>
    <p:sldId id="282" r:id="rId33"/>
    <p:sldId id="284" r:id="rId34"/>
    <p:sldId id="283" r:id="rId35"/>
    <p:sldId id="286" r:id="rId36"/>
    <p:sldId id="287" r:id="rId37"/>
    <p:sldId id="295" r:id="rId38"/>
    <p:sldId id="296" r:id="rId39"/>
    <p:sldId id="297" r:id="rId40"/>
    <p:sldId id="289" r:id="rId41"/>
    <p:sldId id="307" r:id="rId42"/>
    <p:sldId id="298" r:id="rId43"/>
    <p:sldId id="299" r:id="rId44"/>
    <p:sldId id="300" r:id="rId45"/>
    <p:sldId id="301" r:id="rId46"/>
    <p:sldId id="303" r:id="rId47"/>
    <p:sldId id="304" r:id="rId48"/>
    <p:sldId id="290" r:id="rId4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A8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8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9F7774-F3E6-9942-ADA4-360197514566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B62335-EDE6-FC4F-B813-F377E9783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NSNA- National Student Nurses’ Association</a:t>
            </a:r>
          </a:p>
          <a:p>
            <a:r>
              <a:rPr lang="en-US" dirty="0" smtClean="0"/>
              <a:t>	- For more information,</a:t>
            </a:r>
            <a:r>
              <a:rPr lang="en-US" baseline="0" dirty="0" smtClean="0"/>
              <a:t> visit </a:t>
            </a:r>
            <a:r>
              <a:rPr lang="en-US" baseline="0" dirty="0" err="1" smtClean="0"/>
              <a:t>www.nsna.org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62335-EDE6-FC4F-B813-F377E97831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</a:t>
            </a:r>
            <a:r>
              <a:rPr lang="en-US" baseline="0" dirty="0" smtClean="0"/>
              <a:t> dues are charged in addition to SNAP/NSNA dues.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62335-EDE6-FC4F-B813-F377E97831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SNAP-</a:t>
            </a:r>
            <a:r>
              <a:rPr lang="en-US" baseline="0" dirty="0" smtClean="0"/>
              <a:t> Student Nurses’ Association of Pennsylvania</a:t>
            </a:r>
          </a:p>
          <a:p>
            <a:r>
              <a:rPr lang="en-US" baseline="0" dirty="0" smtClean="0"/>
              <a:t>	- For more information, visit </a:t>
            </a:r>
            <a:r>
              <a:rPr lang="en-US" baseline="0" dirty="0" err="1" smtClean="0"/>
              <a:t>www.snap-online.org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62335-EDE6-FC4F-B813-F377E97831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“Getting the Pieces</a:t>
            </a:r>
            <a:r>
              <a:rPr lang="en-US" baseline="0" dirty="0" smtClean="0"/>
              <a:t> to Fit” is a recruitment tool offered by NSNA.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62335-EDE6-FC4F-B813-F377E97831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may</a:t>
            </a:r>
            <a:r>
              <a:rPr lang="en-US" baseline="0" dirty="0" smtClean="0"/>
              <a:t> also email </a:t>
            </a:r>
            <a:r>
              <a:rPr lang="en-US" baseline="0" dirty="0" err="1" smtClean="0"/>
              <a:t>snap@snap-online.org</a:t>
            </a:r>
            <a:r>
              <a:rPr lang="en-US" baseline="0" dirty="0" smtClean="0"/>
              <a:t> with any questions!!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62335-EDE6-FC4F-B813-F377E978314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2ED0BF5D-601E-5D47-8822-EE12C8EE2E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B0963B-72DC-7146-A182-133F903C0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.org/Publications/ChapterResources.aspx" TargetMode="External"/><Relationship Id="rId2" Type="http://schemas.openxmlformats.org/officeDocument/2006/relationships/hyperlink" Target="http://www.nsna.org/Membership/ChapterToolBox.aspx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na.org/Portals/0/Skins/NSNA/pdf/4x9%20Membership%20Pamphlet.pdf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.org/Membership/RecruitmentTools/RecruitmentTool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nsna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ap-online.org/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nsna.org/Portals/0/Skins/NSNA/pdf/Final%20Draft%20Community%20Health%20Guidelines_2010_%20KGCA.pdf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snap-online.org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snap-online.org/resources/resolutions/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.org/Portals/0/Skins/NSNA/pdf/2010%20NSNA%20Annual%20Membership%20Powerpoint.pdf" TargetMode="External"/><Relationship Id="rId2" Type="http://schemas.openxmlformats.org/officeDocument/2006/relationships/hyperlink" Target="http://www.nsna.org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nsna.org/Portals/0/Skins/NSNA/pdf/Final%20Draft%20Community%20Health%20Guidelines_2010_%20KGCA.p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.org/Membership/ChapterToolBox.aspx" TargetMode="External"/><Relationship Id="rId2" Type="http://schemas.openxmlformats.org/officeDocument/2006/relationships/hyperlink" Target="http://www.nsna.org/Publications/ChapterResources.aspx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nsna.org/Publications/GettingthePiecestoFit.aspx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p-onlin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sna.org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na.org/Membership/RecruitmentTools/TotalSchoolMembership.aspx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000" i="1" u="sng" dirty="0">
                <a:solidFill>
                  <a:schemeClr val="folHlink"/>
                </a:solidFill>
                <a:latin typeface="Monotype Corsiva" charset="0"/>
              </a:rPr>
              <a:t/>
            </a:r>
            <a:br>
              <a:rPr lang="en-US" sz="8000" i="1" u="sng" dirty="0">
                <a:solidFill>
                  <a:schemeClr val="folHlink"/>
                </a:solidFill>
                <a:latin typeface="Monotype Corsiva" charset="0"/>
              </a:rPr>
            </a:br>
            <a:r>
              <a:rPr lang="en-US" sz="8000" i="1" u="sng" dirty="0">
                <a:solidFill>
                  <a:schemeClr val="folHlink"/>
                </a:solidFill>
                <a:latin typeface="Monotype Corsiva" charset="0"/>
              </a:rPr>
              <a:t/>
            </a:r>
            <a:br>
              <a:rPr lang="en-US" sz="8000" i="1" u="sng" dirty="0">
                <a:solidFill>
                  <a:schemeClr val="folHlink"/>
                </a:solidFill>
                <a:latin typeface="Monotype Corsiva" charset="0"/>
              </a:rPr>
            </a:br>
            <a:endParaRPr lang="en-US" sz="4800" i="1" dirty="0">
              <a:solidFill>
                <a:schemeClr val="folHlink"/>
              </a:solidFill>
              <a:latin typeface="Monotype Corsiva" charset="0"/>
            </a:endParaRPr>
          </a:p>
        </p:txBody>
      </p:sp>
      <p:sp>
        <p:nvSpPr>
          <p:cNvPr id="13315" name="Text Box 1028"/>
          <p:cNvSpPr txBox="1">
            <a:spLocks noChangeArrowheads="1"/>
          </p:cNvSpPr>
          <p:nvPr/>
        </p:nvSpPr>
        <p:spPr bwMode="auto">
          <a:xfrm>
            <a:off x="1295400" y="1143000"/>
            <a:ext cx="7000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i="1" u="sng" dirty="0">
                <a:solidFill>
                  <a:srgbClr val="C00000"/>
                </a:solidFill>
                <a:latin typeface="Monotype Corsiva" charset="0"/>
              </a:rPr>
              <a:t>Chapter Resource Guide</a:t>
            </a:r>
            <a:r>
              <a:rPr lang="en-US" sz="8000" i="1" u="sng" dirty="0">
                <a:solidFill>
                  <a:srgbClr val="1FAECD"/>
                </a:solidFill>
                <a:latin typeface="Monotype Corsiva" charset="0"/>
              </a:rPr>
              <a:t/>
            </a:r>
            <a:br>
              <a:rPr lang="en-US" sz="8000" i="1" u="sng" dirty="0">
                <a:solidFill>
                  <a:srgbClr val="1FAECD"/>
                </a:solidFill>
                <a:latin typeface="Monotype Corsiva" charset="0"/>
              </a:rPr>
            </a:br>
            <a:r>
              <a:rPr lang="en-US" sz="8000" i="1" u="sng" dirty="0">
                <a:solidFill>
                  <a:srgbClr val="1FAECD"/>
                </a:solidFill>
                <a:latin typeface="Monotype Corsiva" charset="0"/>
              </a:rPr>
              <a:t/>
            </a:r>
            <a:br>
              <a:rPr lang="en-US" sz="8000" i="1" u="sng" dirty="0">
                <a:solidFill>
                  <a:srgbClr val="1FAECD"/>
                </a:solidFill>
                <a:latin typeface="Monotype Corsiva" charset="0"/>
              </a:rPr>
            </a:br>
            <a:r>
              <a:rPr lang="en-US" sz="2800" i="1" dirty="0">
                <a:solidFill>
                  <a:srgbClr val="1FAECD"/>
                </a:solidFill>
              </a:rPr>
              <a:t>created by: </a:t>
            </a:r>
          </a:p>
          <a:p>
            <a:pPr algn="ctr"/>
            <a:r>
              <a:rPr lang="en-US" sz="2800" i="1" dirty="0">
                <a:solidFill>
                  <a:srgbClr val="1FAECD"/>
                </a:solidFill>
              </a:rPr>
              <a:t>Student </a:t>
            </a:r>
            <a:r>
              <a:rPr lang="en-US" sz="2800" i="1" dirty="0" smtClean="0">
                <a:solidFill>
                  <a:srgbClr val="1FAECD"/>
                </a:solidFill>
              </a:rPr>
              <a:t>Nurses’ </a:t>
            </a:r>
            <a:r>
              <a:rPr lang="en-US" sz="2800" i="1" dirty="0">
                <a:solidFill>
                  <a:srgbClr val="1FAECD"/>
                </a:solidFill>
              </a:rPr>
              <a:t>Association of Pennsylvania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Elect officers from</a:t>
            </a:r>
            <a:r>
              <a:rPr lang="en-US" dirty="0" smtClean="0"/>
              <a:t> your </a:t>
            </a:r>
            <a:r>
              <a:rPr lang="en-US" dirty="0"/>
              <a:t>student </a:t>
            </a:r>
            <a:r>
              <a:rPr lang="en-US" dirty="0" smtClean="0"/>
              <a:t>body</a:t>
            </a:r>
          </a:p>
          <a:p>
            <a:pPr lvl="1"/>
            <a:endParaRPr lang="en-US" dirty="0" smtClean="0"/>
          </a:p>
          <a:p>
            <a:pPr eaLnBrk="1" hangingPunct="1"/>
            <a:r>
              <a:rPr lang="en-US" dirty="0"/>
              <a:t>Plan meetings and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1FAECD"/>
                </a:solidFill>
              </a:rPr>
              <a:t>After Membership Forms</a:t>
            </a:r>
            <a:r>
              <a:rPr lang="en-US" dirty="0" smtClean="0">
                <a:solidFill>
                  <a:srgbClr val="1FAECD"/>
                </a:solidFill>
              </a:rPr>
              <a:t> Are </a:t>
            </a:r>
            <a:r>
              <a:rPr lang="en-US" dirty="0">
                <a:solidFill>
                  <a:srgbClr val="1FAECD"/>
                </a:solidFill>
              </a:rPr>
              <a:t>S</a:t>
            </a:r>
            <a:r>
              <a:rPr lang="en-US" dirty="0" smtClean="0">
                <a:solidFill>
                  <a:srgbClr val="1FAECD"/>
                </a:solidFill>
              </a:rPr>
              <a:t>ent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81200"/>
            <a:ext cx="1714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chapter conducts their own elections from the student body</a:t>
            </a:r>
          </a:p>
          <a:p>
            <a:r>
              <a:rPr lang="en-US" dirty="0" smtClean="0"/>
              <a:t>Board members often are student leaders within the school</a:t>
            </a:r>
          </a:p>
          <a:p>
            <a:r>
              <a:rPr lang="en-US" dirty="0" smtClean="0"/>
              <a:t>For more information, visit </a:t>
            </a:r>
            <a:r>
              <a:rPr lang="en-US" dirty="0" smtClean="0">
                <a:hlinkClick r:id="rId2"/>
              </a:rPr>
              <a:t>http://www.nsna.org/Membership/ChapterToolBox.aspx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http://www.nsna.org/Publications/ChapterResources.aspx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Chapter Elections	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17638"/>
            <a:ext cx="7772400" cy="46021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Receive 5 issues each year of </a:t>
            </a:r>
            <a:r>
              <a:rPr lang="en-US" sz="2800" i="1" dirty="0" smtClean="0"/>
              <a:t>Imprint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the NSNA magazine.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Receive </a:t>
            </a:r>
            <a:r>
              <a:rPr lang="en-US" sz="2800" i="1" dirty="0" smtClean="0"/>
              <a:t>Insight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the SNAP</a:t>
            </a:r>
            <a:r>
              <a:rPr lang="en-US" sz="2800" dirty="0" smtClean="0"/>
              <a:t> digital newsletter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Receive SNAP-To-It, SNAP’s e-newsletter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Discounts on professional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liability insurance, health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accident </a:t>
            </a:r>
            <a:r>
              <a:rPr lang="en-US" sz="2800" dirty="0" smtClean="0"/>
              <a:t>insurance through NSNA.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Discounts on several career planning tools and </a:t>
            </a:r>
            <a:r>
              <a:rPr lang="en-US" sz="2800" dirty="0" smtClean="0"/>
              <a:t>books through NSNA.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Networking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Career Development</a:t>
            </a:r>
            <a:endParaRPr lang="en-US" sz="28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Benefits </a:t>
            </a:r>
            <a:r>
              <a:rPr lang="en-US" dirty="0" smtClean="0">
                <a:solidFill>
                  <a:srgbClr val="1FAECD"/>
                </a:solidFill>
              </a:rPr>
              <a:t>of </a:t>
            </a:r>
            <a:r>
              <a:rPr lang="en-US" dirty="0">
                <a:solidFill>
                  <a:srgbClr val="1FAECD"/>
                </a:solidFill>
              </a:rPr>
              <a:t>Membership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Qualify to apply for NSNA and SNAP scholarships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Convention which gives you great opportunities to network with other nursing students, hospitals and schools along with all of the other experiences involved with membership in professional nursing </a:t>
            </a:r>
            <a:r>
              <a:rPr lang="en-US" sz="2800" dirty="0" smtClean="0"/>
              <a:t>organizations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For more information, visit </a:t>
            </a:r>
            <a:r>
              <a:rPr lang="en-US" sz="2800" dirty="0" smtClean="0">
                <a:hlinkClick r:id="rId2"/>
              </a:rPr>
              <a:t>http://www.nsna.org/Portals/0/Skins/NSNA/pdf/4x9%20Membership%20Pamphlet.pdf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Benefits </a:t>
            </a:r>
            <a:r>
              <a:rPr lang="en-US" dirty="0" smtClean="0">
                <a:solidFill>
                  <a:srgbClr val="1FAECD"/>
                </a:solidFill>
              </a:rPr>
              <a:t>of </a:t>
            </a:r>
            <a:r>
              <a:rPr lang="en-US" dirty="0">
                <a:solidFill>
                  <a:srgbClr val="1FAECD"/>
                </a:solidFill>
              </a:rPr>
              <a:t>Membership Cont.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charset="2"/>
              <a:buChar char="Ø"/>
            </a:pPr>
            <a:r>
              <a:rPr lang="en-US" sz="2400" dirty="0" smtClean="0"/>
              <a:t>Download the membership recruitment video from NSNA entitled- “Catch the Wave with NSNA”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hlinkClick r:id="rId3"/>
              </a:rPr>
              <a:t>http://www.nsna.org/Membership/RecruitmentTools/RecruitmentTools.aspx</a:t>
            </a:r>
            <a:r>
              <a:rPr lang="en-US" sz="2200" dirty="0" smtClean="0"/>
              <a:t> </a:t>
            </a:r>
          </a:p>
          <a:p>
            <a:pPr lvl="2">
              <a:lnSpc>
                <a:spcPct val="80000"/>
              </a:lnSpc>
              <a:buNone/>
            </a:pPr>
            <a:endParaRPr lang="en-US" sz="2200" dirty="0" smtClean="0"/>
          </a:p>
          <a:p>
            <a:pPr lvl="2">
              <a:lnSpc>
                <a:spcPct val="80000"/>
              </a:lnSpc>
              <a:buNone/>
            </a:pPr>
            <a:r>
              <a:rPr lang="en-US" sz="2400" dirty="0" smtClean="0"/>
              <a:t>It is also a good idea to order “Getting the Pieces to Fit”.  These can be ordered on </a:t>
            </a:r>
            <a:r>
              <a:rPr lang="en-US" sz="2400" u="sng" dirty="0" smtClean="0">
                <a:hlinkClick r:id="rId4"/>
              </a:rPr>
              <a:t>www</a:t>
            </a:r>
            <a:r>
              <a:rPr lang="en-US" sz="2400" dirty="0" smtClean="0">
                <a:hlinkClick r:id="rId4"/>
              </a:rPr>
              <a:t>.nsna.org</a:t>
            </a: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You could show the video during a designated class time or plan an open house with refreshments to show the video and talk about the benefits of joining a nursing association.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NSNA Recruitment Tools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Regional Coordinators are local contacts between nursing schools and the SNAP Board of Directors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regional coordinators contact information is listed on the SNAP website at </a:t>
            </a:r>
            <a:r>
              <a:rPr lang="en-US" dirty="0" smtClean="0">
                <a:hlinkClick r:id="rId2"/>
              </a:rPr>
              <a:t>www.snap-online.org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Feel </a:t>
            </a:r>
            <a:r>
              <a:rPr lang="en-US" dirty="0"/>
              <a:t>free to contact your regional coordinators with </a:t>
            </a:r>
            <a:r>
              <a:rPr lang="en-US" u="sng" dirty="0"/>
              <a:t>any</a:t>
            </a:r>
            <a:r>
              <a:rPr lang="en-US" dirty="0"/>
              <a:t> questions you might have.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They are there to help you with anything you need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2545"/>
            <a:ext cx="7772400" cy="9098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SNAP Regional Coordinators	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018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Ideas to Keep Your Chapter Active</a:t>
            </a:r>
            <a:endParaRPr lang="en-US" sz="6600" i="1" dirty="0">
              <a:solidFill>
                <a:srgbClr val="C00000"/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Sweat/Tee- shirt/Tote Bag sale with the name of your School of </a:t>
            </a:r>
            <a:r>
              <a:rPr lang="en-US" dirty="0" smtClean="0"/>
              <a:t>Nursing (</a:t>
            </a:r>
            <a:r>
              <a:rPr lang="en-US" i="1" dirty="0" smtClean="0"/>
              <a:t>ask for permission to use the name before proceeding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/>
            <a:r>
              <a:rPr lang="en-US" dirty="0"/>
              <a:t>School of Nursing Blanket sale</a:t>
            </a:r>
          </a:p>
          <a:p>
            <a:pPr eaLnBrk="1" hangingPunct="1"/>
            <a:r>
              <a:rPr lang="en-US" dirty="0"/>
              <a:t>Pampered Chef</a:t>
            </a:r>
          </a:p>
          <a:p>
            <a:pPr eaLnBrk="1" hangingPunct="1"/>
            <a:r>
              <a:rPr lang="en-US" dirty="0"/>
              <a:t>Stethoscopes / Blood Pressure cuffs sale</a:t>
            </a:r>
          </a:p>
          <a:p>
            <a:pPr eaLnBrk="1" hangingPunct="1"/>
            <a:r>
              <a:rPr lang="en-US" dirty="0"/>
              <a:t>Bake sale</a:t>
            </a:r>
          </a:p>
          <a:p>
            <a:pPr eaLnBrk="1" hangingPunct="1"/>
            <a:r>
              <a:rPr lang="en-US" dirty="0"/>
              <a:t>Car </a:t>
            </a:r>
            <a:r>
              <a:rPr lang="en-US" dirty="0" smtClean="0"/>
              <a:t>wash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Fundraising </a:t>
            </a:r>
            <a:r>
              <a:rPr lang="en-US" dirty="0">
                <a:solidFill>
                  <a:srgbClr val="1FAECD"/>
                </a:solidFill>
              </a:rPr>
              <a:t>Ideas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2971800"/>
            <a:ext cx="1250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798" y="4502727"/>
            <a:ext cx="2658001" cy="185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/>
              <a:t>Scrub/Nursing Shoes Sales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Book Sale</a:t>
            </a:r>
            <a:r>
              <a:rPr lang="en-US" sz="2800" dirty="0"/>
              <a:t>- among students where organization collects a small percent of selling price or sell books donated by faculty members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Raffle</a:t>
            </a:r>
            <a:r>
              <a:rPr lang="en-US" sz="2800" dirty="0"/>
              <a:t>- publicize your organization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to local businesses and get donations/gift certificates to raffle </a:t>
            </a:r>
            <a:r>
              <a:rPr lang="en-US" sz="2800" dirty="0" smtClean="0"/>
              <a:t>at </a:t>
            </a:r>
            <a:r>
              <a:rPr lang="en-US" sz="2800" dirty="0"/>
              <a:t>school </a:t>
            </a:r>
            <a:r>
              <a:rPr lang="en-US" sz="2800" dirty="0" smtClean="0"/>
              <a:t>events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/>
              <a:t>Candy bars</a:t>
            </a:r>
            <a:r>
              <a:rPr lang="en-US" sz="2800" dirty="0"/>
              <a:t>- purchase in bulk and sell for twice the price.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248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Fundraising Ideas (Cont.)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7364" y="3255818"/>
            <a:ext cx="1447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35756"/>
            <a:ext cx="29718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39273"/>
            <a:ext cx="7772400" cy="5105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/>
              <a:t>Health Fairs on campus, at local schools, or parks</a:t>
            </a:r>
          </a:p>
          <a:p>
            <a:pPr eaLnBrk="1" hangingPunct="1"/>
            <a:r>
              <a:rPr lang="en-US" sz="2800" dirty="0"/>
              <a:t>Participating as a group in a walk/marathon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Selling ribbons to donate money</a:t>
            </a:r>
          </a:p>
          <a:p>
            <a:pPr eaLnBrk="1" hangingPunct="1"/>
            <a:r>
              <a:rPr lang="en-US" sz="2800" dirty="0"/>
              <a:t>Cook dinner for local cancer patients</a:t>
            </a:r>
          </a:p>
          <a:p>
            <a:pPr eaLnBrk="1" hangingPunct="1"/>
            <a:r>
              <a:rPr lang="en-US" sz="2800" dirty="0"/>
              <a:t>Volunteering to educate students on health issues at local schools</a:t>
            </a: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Community </a:t>
            </a:r>
            <a:r>
              <a:rPr lang="en-US" dirty="0" smtClean="0">
                <a:solidFill>
                  <a:srgbClr val="1FAECD"/>
                </a:solidFill>
              </a:rPr>
              <a:t>Service Ideas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2653145"/>
            <a:ext cx="14906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473" y="2653145"/>
            <a:ext cx="1962727" cy="21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4609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Maiandra GD" pitchFamily="34" charset="0"/>
              </a:rPr>
              <a:t>How to</a:t>
            </a:r>
            <a:r>
              <a:rPr lang="en-US" dirty="0" smtClean="0">
                <a:latin typeface="Maiandra GD" pitchFamily="34" charset="0"/>
              </a:rPr>
              <a:t> Start </a:t>
            </a:r>
            <a:r>
              <a:rPr lang="en-US" dirty="0">
                <a:latin typeface="Maiandra GD" pitchFamily="34" charset="0"/>
              </a:rPr>
              <a:t>a</a:t>
            </a:r>
            <a:r>
              <a:rPr lang="en-US" dirty="0" smtClean="0">
                <a:latin typeface="Maiandra GD" pitchFamily="34" charset="0"/>
              </a:rPr>
              <a:t> Chapter               </a:t>
            </a:r>
            <a:endParaRPr lang="en-US" dirty="0">
              <a:latin typeface="Maiandra GD" pitchFamily="34" charset="0"/>
            </a:endParaRPr>
          </a:p>
          <a:p>
            <a:pPr eaLnBrk="1" hangingPunct="1"/>
            <a:r>
              <a:rPr lang="en-US" dirty="0">
                <a:latin typeface="Maiandra GD" pitchFamily="34" charset="0"/>
              </a:rPr>
              <a:t>Ideas to</a:t>
            </a:r>
            <a:r>
              <a:rPr lang="en-US" dirty="0" smtClean="0">
                <a:latin typeface="Maiandra GD" pitchFamily="34" charset="0"/>
              </a:rPr>
              <a:t> Keep </a:t>
            </a:r>
            <a:r>
              <a:rPr lang="en-US" dirty="0">
                <a:latin typeface="Maiandra GD" pitchFamily="34" charset="0"/>
              </a:rPr>
              <a:t>Y</a:t>
            </a:r>
            <a:r>
              <a:rPr lang="en-US" dirty="0" smtClean="0">
                <a:latin typeface="Maiandra GD" pitchFamily="34" charset="0"/>
              </a:rPr>
              <a:t>our </a:t>
            </a:r>
            <a:r>
              <a:rPr lang="en-US" dirty="0">
                <a:latin typeface="Maiandra GD" pitchFamily="34" charset="0"/>
              </a:rPr>
              <a:t>C</a:t>
            </a:r>
            <a:r>
              <a:rPr lang="en-US" dirty="0" smtClean="0">
                <a:latin typeface="Maiandra GD" pitchFamily="34" charset="0"/>
              </a:rPr>
              <a:t>hapter Active</a:t>
            </a:r>
          </a:p>
          <a:p>
            <a:pPr eaLnBrk="1" hangingPunct="1"/>
            <a:r>
              <a:rPr lang="en-US" dirty="0">
                <a:latin typeface="Maiandra GD" pitchFamily="34" charset="0"/>
              </a:rPr>
              <a:t>Award</a:t>
            </a:r>
            <a:r>
              <a:rPr lang="en-US" dirty="0" smtClean="0">
                <a:latin typeface="Maiandra GD" pitchFamily="34" charset="0"/>
              </a:rPr>
              <a:t> Opportunities</a:t>
            </a:r>
          </a:p>
          <a:p>
            <a:pPr eaLnBrk="1" hangingPunct="1"/>
            <a:r>
              <a:rPr lang="en-US" dirty="0">
                <a:latin typeface="Maiandra GD" pitchFamily="34" charset="0"/>
              </a:rPr>
              <a:t>Legislative</a:t>
            </a:r>
            <a:r>
              <a:rPr lang="en-US" dirty="0" smtClean="0">
                <a:latin typeface="Maiandra GD" pitchFamily="34" charset="0"/>
              </a:rPr>
              <a:t> Opportunities </a:t>
            </a:r>
          </a:p>
          <a:p>
            <a:pPr eaLnBrk="1" hangingPunct="1"/>
            <a:r>
              <a:rPr lang="en-US" dirty="0" smtClean="0">
                <a:latin typeface="Maiandra GD" pitchFamily="34" charset="0"/>
              </a:rPr>
              <a:t>Professional Development Opportunities</a:t>
            </a:r>
          </a:p>
          <a:p>
            <a:pPr eaLnBrk="1" hangingPunct="1"/>
            <a:r>
              <a:rPr lang="en-US" dirty="0" smtClean="0">
                <a:latin typeface="Maiandra GD" pitchFamily="34" charset="0"/>
              </a:rPr>
              <a:t>Helpful Resources              </a:t>
            </a:r>
            <a:endParaRPr lang="en-US" dirty="0">
              <a:latin typeface="Maiandra GD" pitchFamily="34" charset="0"/>
            </a:endParaRPr>
          </a:p>
          <a:p>
            <a:pPr eaLnBrk="1" hangingPunct="1"/>
            <a:endParaRPr lang="en-US" dirty="0">
              <a:latin typeface="Maiandra GD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1700"/>
            <a:ext cx="7772400" cy="55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>
                <a:solidFill>
                  <a:srgbClr val="1FAECD"/>
                </a:solidFill>
              </a:rPr>
              <a:t>Table of Contents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Make holiday cards for nursing homes, children’s hospitals, or soldiers overseas.</a:t>
            </a:r>
          </a:p>
          <a:p>
            <a:pPr eaLnBrk="1" hangingPunct="1"/>
            <a:r>
              <a:rPr lang="en-US" sz="2800" dirty="0"/>
              <a:t>Educate at Senior Centers about medications, diseases, etc</a:t>
            </a:r>
            <a:r>
              <a:rPr lang="en-US" sz="2800" dirty="0" smtClean="0"/>
              <a:t>.</a:t>
            </a:r>
          </a:p>
          <a:p>
            <a:pPr eaLnBrk="1" hangingPunct="1"/>
            <a:r>
              <a:rPr lang="en-US" sz="2800" dirty="0" smtClean="0"/>
              <a:t>Blood Drive</a:t>
            </a:r>
          </a:p>
          <a:p>
            <a:pPr eaLnBrk="1" hangingPunct="1"/>
            <a:r>
              <a:rPr lang="en-US" sz="2800" dirty="0" smtClean="0"/>
              <a:t>Volunteer at a hospital</a:t>
            </a:r>
          </a:p>
          <a:p>
            <a:pPr eaLnBrk="1" hangingPunct="1"/>
            <a:r>
              <a:rPr lang="en-US" sz="2800" dirty="0" smtClean="0"/>
              <a:t>Relay for Life</a:t>
            </a:r>
          </a:p>
          <a:p>
            <a:pPr eaLnBrk="1" hangingPunct="1"/>
            <a:r>
              <a:rPr lang="en-US" sz="2800" dirty="0" smtClean="0"/>
              <a:t>Light the Night Walk</a:t>
            </a:r>
          </a:p>
          <a:p>
            <a:pPr eaLnBrk="1" hangingPunct="1"/>
            <a:r>
              <a:rPr lang="en-US" sz="2800" dirty="0" smtClean="0"/>
              <a:t>Bone Marrow Drives</a:t>
            </a:r>
            <a:endParaRPr lang="en-US" sz="28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Community Service Ideas (Cont.)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460" y="3781731"/>
            <a:ext cx="2420878" cy="2634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 events related to observed holidays</a:t>
            </a:r>
          </a:p>
          <a:p>
            <a:pPr lvl="1"/>
            <a:r>
              <a:rPr lang="en-US" dirty="0" smtClean="0"/>
              <a:t>For example, blood pressure screening in February (American Heart Month)</a:t>
            </a:r>
          </a:p>
          <a:p>
            <a:pPr lvl="1">
              <a:buNone/>
            </a:pPr>
            <a:endParaRPr lang="en-US" dirty="0" smtClean="0"/>
          </a:p>
          <a:p>
            <a:pPr lvl="1">
              <a:buSzPct val="75000"/>
              <a:buFont typeface="Wingdings" charset="2"/>
              <a:buChar char="u"/>
            </a:pPr>
            <a:r>
              <a:rPr lang="en-US" dirty="0" smtClean="0"/>
              <a:t> For more ideas and a list of observed holidays, visit </a:t>
            </a:r>
            <a:r>
              <a:rPr lang="en-US" dirty="0" smtClean="0">
                <a:hlinkClick r:id="rId2"/>
              </a:rPr>
              <a:t>http://www.nsna.org/Portals/0/Skins/NSNA/pdf/Final%20Draft%20Community%20Health%20Guidelines_2010_%20KGCA.pdf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Community Service Ideas (Cont.)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449" y="4337962"/>
            <a:ext cx="2163351" cy="2277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Holiday Parties</a:t>
            </a:r>
          </a:p>
          <a:p>
            <a:pPr eaLnBrk="1" hangingPunct="1"/>
            <a:r>
              <a:rPr lang="en-US" sz="2800" dirty="0" smtClean="0"/>
              <a:t>Kick-start finals party</a:t>
            </a:r>
          </a:p>
          <a:p>
            <a:pPr eaLnBrk="1" hangingPunct="1"/>
            <a:r>
              <a:rPr lang="en-US" sz="2800" dirty="0" smtClean="0"/>
              <a:t>Dessert </a:t>
            </a:r>
            <a:r>
              <a:rPr lang="en-US" sz="2800" dirty="0"/>
              <a:t>and Tea socials to kick off new year or welcome new students</a:t>
            </a:r>
          </a:p>
          <a:p>
            <a:pPr eaLnBrk="1" hangingPunct="1"/>
            <a:r>
              <a:rPr lang="en-US" sz="2800" dirty="0"/>
              <a:t>Annual Nursing Ball- also could be a fundraiser</a:t>
            </a:r>
            <a:endParaRPr lang="en-US" sz="2800" dirty="0" smtClean="0"/>
          </a:p>
          <a:p>
            <a:r>
              <a:rPr lang="en-US" sz="2800" dirty="0" smtClean="0"/>
              <a:t>Nurses’ Night at a local sporting event- get discount tickets!</a:t>
            </a:r>
          </a:p>
          <a:p>
            <a:r>
              <a:rPr lang="en-US" sz="2800" dirty="0" smtClean="0"/>
              <a:t>Movie Night</a:t>
            </a:r>
          </a:p>
          <a:p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Social </a:t>
            </a:r>
            <a:r>
              <a:rPr lang="en-US" dirty="0" smtClean="0">
                <a:solidFill>
                  <a:srgbClr val="1FAECD"/>
                </a:solidFill>
              </a:rPr>
              <a:t>Event Ideas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526" y="4768274"/>
            <a:ext cx="3081674" cy="183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Consists of a different event each day, </a:t>
            </a:r>
            <a:r>
              <a:rPr lang="en-US" sz="2800" dirty="0" err="1"/>
              <a:t>ie</a:t>
            </a:r>
            <a:r>
              <a:rPr lang="en-US" sz="2800" dirty="0"/>
              <a:t>: Wear Your Scrubs to Class Day, Faculty Appreciation Ice Cream Social, Battle of the Classes Volleyball Game, Nursing Downtown Party, Movie Night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Social Event Ideas (Cont.)</a:t>
            </a:r>
            <a:endParaRPr lang="en-US" dirty="0">
              <a:solidFill>
                <a:srgbClr val="1FAECD"/>
              </a:solidFill>
            </a:endParaRPr>
          </a:p>
        </p:txBody>
      </p:sp>
      <p:sp>
        <p:nvSpPr>
          <p:cNvPr id="31749" name="WordArt 8"/>
          <p:cNvSpPr>
            <a:spLocks noChangeArrowheads="1" noChangeShapeType="1" noTextEdit="1"/>
          </p:cNvSpPr>
          <p:nvPr/>
        </p:nvSpPr>
        <p:spPr bwMode="auto">
          <a:xfrm>
            <a:off x="1985819" y="1639455"/>
            <a:ext cx="4943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Nursing Spirit Week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76301"/>
            <a:ext cx="8169810" cy="53336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Maintain </a:t>
            </a:r>
            <a:r>
              <a:rPr lang="en-US" sz="2800" dirty="0"/>
              <a:t>a SNAP bulletin board outside classrooms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/>
              <a:t>Newsletters about current events within organization and school of nursing</a:t>
            </a:r>
          </a:p>
          <a:p>
            <a:pPr eaLnBrk="1" hangingPunct="1"/>
            <a:r>
              <a:rPr lang="en-US" sz="2800" dirty="0"/>
              <a:t>Peer Advisor Program- </a:t>
            </a:r>
            <a:r>
              <a:rPr lang="en-US" sz="2800" dirty="0" smtClean="0"/>
              <a:t>Upperclassmen </a:t>
            </a:r>
            <a:r>
              <a:rPr lang="en-US" sz="2800" dirty="0"/>
              <a:t>Mentor </a:t>
            </a:r>
            <a:r>
              <a:rPr lang="en-US" sz="2800" dirty="0" smtClean="0"/>
              <a:t>Program</a:t>
            </a:r>
          </a:p>
          <a:p>
            <a:pPr eaLnBrk="1" hangingPunct="1"/>
            <a:r>
              <a:rPr lang="en-US" sz="2800" dirty="0" smtClean="0"/>
              <a:t>Develop a chapter website</a:t>
            </a:r>
            <a:endParaRPr lang="en-US" sz="2800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Membership Retention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44709"/>
            <a:ext cx="2743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114800" y="2143762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66"/>
                </a:solidFill>
              </a:rPr>
              <a:t>Student Nurses!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7007"/>
            <a:ext cx="7772400" cy="1342269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Award Opportunities</a:t>
            </a:r>
            <a:endParaRPr lang="en-US" sz="6600" dirty="0">
              <a:solidFill>
                <a:srgbClr val="C00000"/>
              </a:solidFill>
              <a:latin typeface="Monotype Corsiva"/>
              <a:cs typeface="Monotype Corsiv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329" y="2931712"/>
            <a:ext cx="4794384" cy="1454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award applications are available on the SNAP website in September for the November convention (</a:t>
            </a:r>
            <a:r>
              <a:rPr lang="en-US" dirty="0" smtClean="0">
                <a:hlinkClick r:id="rId2"/>
              </a:rPr>
              <a:t>www.snap-online.org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1203" y="2337872"/>
            <a:ext cx="1872674" cy="219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		</a:t>
            </a:r>
            <a:r>
              <a:rPr lang="en-US" sz="2800"/>
              <a:t>Recognition is considered for those chapters who, through hard work and dedication, demonstrate versatility in their progress and activities that ultimately enhance member participation.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Chapter Excellence Award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152400"/>
            <a:ext cx="95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525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Page for 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83" y="659129"/>
            <a:ext cx="2297679" cy="2975258"/>
          </a:xfrm>
          <a:prstGeom prst="rect">
            <a:avLst/>
          </a:prstGeom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1560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Judging for this award includes content, layout, and </a:t>
            </a:r>
            <a:r>
              <a:rPr lang="en-US" sz="2800" dirty="0" smtClean="0"/>
              <a:t>accuracy of each chapter’s newsletter </a:t>
            </a:r>
            <a:r>
              <a:rPr lang="en-US" sz="2800" dirty="0"/>
              <a:t>while promoting students participation, inspiring student contributions,</a:t>
            </a:r>
            <a:r>
              <a:rPr lang="en-US" sz="2800" dirty="0" smtClean="0"/>
              <a:t> and upholding </a:t>
            </a:r>
            <a:r>
              <a:rPr lang="en-US" sz="2800" dirty="0"/>
              <a:t>the image of nursing.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Chapter Newsletter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04180" y="3430954"/>
            <a:ext cx="180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(NSNA Newsletter)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536" y="876300"/>
            <a:ext cx="1914305" cy="255465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68518" y="3430954"/>
            <a:ext cx="2099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(SNAP </a:t>
            </a:r>
            <a:r>
              <a:rPr lang="en-US" sz="1600" dirty="0"/>
              <a:t>Newsletter)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	Criteria </a:t>
            </a:r>
            <a:r>
              <a:rPr lang="en-US" sz="2800" dirty="0"/>
              <a:t>include frequency of updates,</a:t>
            </a:r>
            <a:r>
              <a:rPr lang="en-US" sz="2800" dirty="0" smtClean="0"/>
              <a:t> design and </a:t>
            </a:r>
            <a:r>
              <a:rPr lang="en-US" sz="2800" dirty="0"/>
              <a:t>layout, links, and ease of</a:t>
            </a:r>
            <a:r>
              <a:rPr lang="en-US" sz="2800" dirty="0" smtClean="0"/>
              <a:t> application</a:t>
            </a:r>
            <a:r>
              <a:rPr lang="en-US" sz="2800" dirty="0"/>
              <a:t>. 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Website Award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594" y="3304402"/>
            <a:ext cx="4917872" cy="3307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5256"/>
            <a:ext cx="8229600" cy="34683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This award is given in recognition of the community based projects that a local chapter participates in.  These projects aim to educate health care consumers about illness prevention, early detection of disease and treatment options, while creating awareness about changes in community health."</a:t>
            </a:r>
            <a:endParaRPr lang="en-US" sz="28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2256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Community Health Award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548" y="3945277"/>
            <a:ext cx="4200652" cy="2686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9581"/>
            <a:ext cx="8229600" cy="1362609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>
                <a:solidFill>
                  <a:srgbClr val="C00000"/>
                </a:solidFill>
                <a:latin typeface="Monotype Corsiva" charset="0"/>
              </a:rPr>
              <a:t>How to Start a Chapter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133328"/>
            <a:ext cx="788767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	</a:t>
            </a:r>
            <a:r>
              <a:rPr lang="en-US" sz="2800" dirty="0"/>
              <a:t>In honor of </a:t>
            </a:r>
            <a:r>
              <a:rPr lang="en-US" sz="2800" dirty="0" smtClean="0"/>
              <a:t>Jamey, </a:t>
            </a:r>
            <a:r>
              <a:rPr lang="en-US" sz="2800" dirty="0"/>
              <a:t>what she contributed to </a:t>
            </a:r>
            <a:r>
              <a:rPr lang="en-US" sz="2800" dirty="0" smtClean="0"/>
              <a:t>SNAP, </a:t>
            </a:r>
            <a:r>
              <a:rPr lang="en-US" sz="2800" dirty="0"/>
              <a:t>and</a:t>
            </a:r>
            <a:r>
              <a:rPr lang="en-US" sz="2800" dirty="0" smtClean="0"/>
              <a:t> to the </a:t>
            </a:r>
            <a:r>
              <a:rPr lang="en-US" sz="2800" dirty="0"/>
              <a:t>nursing profession, this award will be given to the individual or group who </a:t>
            </a:r>
            <a:r>
              <a:rPr lang="en-US" sz="2800" dirty="0" smtClean="0"/>
              <a:t>demonstrates </a:t>
            </a:r>
            <a:r>
              <a:rPr lang="en-US" sz="2800" dirty="0"/>
              <a:t>an effort in political involvement that will increase nursing student awareness.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Jamey </a:t>
            </a:r>
            <a:r>
              <a:rPr lang="en-US" dirty="0" err="1">
                <a:solidFill>
                  <a:srgbClr val="1FAECD"/>
                </a:solidFill>
              </a:rPr>
              <a:t>Thiel</a:t>
            </a:r>
            <a:r>
              <a:rPr lang="en-US" dirty="0">
                <a:solidFill>
                  <a:srgbClr val="1FAECD"/>
                </a:solidFill>
              </a:rPr>
              <a:t> Miller Award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85" y="4226527"/>
            <a:ext cx="2374900" cy="241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43963" y="1481328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This award was established in memory of Dr. Rena </a:t>
            </a:r>
            <a:r>
              <a:rPr lang="en-US" sz="2800" dirty="0" smtClean="0"/>
              <a:t>Lawrence, one </a:t>
            </a:r>
            <a:r>
              <a:rPr lang="en-US" sz="2800" dirty="0"/>
              <a:t>of Pennsylvania’s brightest nursing leaders.  It will be presented to a distinguished nursing student who excels in all the following aspects of nursing: academics, personal and professional growth, leadership and citizenship.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Dr</a:t>
            </a:r>
            <a:r>
              <a:rPr lang="en-US" dirty="0">
                <a:solidFill>
                  <a:srgbClr val="1FAECD"/>
                </a:solidFill>
              </a:rPr>
              <a:t>. Rena Lawrence</a:t>
            </a:r>
            <a:r>
              <a:rPr lang="en-US" dirty="0" smtClean="0">
                <a:solidFill>
                  <a:srgbClr val="1FAECD"/>
                </a:solidFill>
              </a:rPr>
              <a:t> </a:t>
            </a:r>
            <a:br>
              <a:rPr lang="en-US" dirty="0" smtClean="0">
                <a:solidFill>
                  <a:srgbClr val="1FAECD"/>
                </a:solidFill>
              </a:rPr>
            </a:br>
            <a:r>
              <a:rPr lang="en-US" dirty="0" smtClean="0">
                <a:solidFill>
                  <a:srgbClr val="1FAECD"/>
                </a:solidFill>
              </a:rPr>
              <a:t>Memorial Award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7540" y="4523936"/>
            <a:ext cx="2538882" cy="23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	</a:t>
            </a:r>
            <a:r>
              <a:rPr lang="en-US" sz="2800" dirty="0"/>
              <a:t>When motivation , enthusiasm, professionalism, and education from a faculty advisor encourage and inspire you, take the time to nominate them for </a:t>
            </a:r>
            <a:r>
              <a:rPr lang="en-US" sz="2800" dirty="0" smtClean="0"/>
              <a:t>this distinguished </a:t>
            </a:r>
            <a:r>
              <a:rPr lang="en-US" sz="2800" dirty="0"/>
              <a:t>honor.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SNAP Advisor of the Year Award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429" y="3782311"/>
            <a:ext cx="2648730" cy="28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Scholarships are available to </a:t>
            </a:r>
            <a:r>
              <a:rPr lang="en-US" sz="2800" dirty="0" smtClean="0"/>
              <a:t>SNAP</a:t>
            </a:r>
            <a:r>
              <a:rPr lang="en-US" sz="2800" dirty="0"/>
              <a:t>/NSNA members with</a:t>
            </a:r>
            <a:r>
              <a:rPr lang="en-US" sz="2800" dirty="0" smtClean="0"/>
              <a:t> active nursing </a:t>
            </a:r>
            <a:r>
              <a:rPr lang="en-US" sz="2800" dirty="0"/>
              <a:t>student organization involvement at the local, state, and national level.  An essay and letter of recommendation are required.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Scholarship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24" y="4257212"/>
            <a:ext cx="3261176" cy="2600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352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600" dirty="0">
                <a:solidFill>
                  <a:srgbClr val="C00000"/>
                </a:solidFill>
                <a:latin typeface="Monotype Corsiva" charset="0"/>
              </a:rPr>
              <a:t>Legislative Opportunities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215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	This day spent on our Capitol Hill in Harrisburg, PA is an on-site learning experience for your chapter about how legislation is carried out and why</a:t>
            </a:r>
            <a:r>
              <a:rPr lang="en-US" sz="2800" dirty="0" smtClean="0"/>
              <a:t> and how legislation impacts nurses.</a:t>
            </a:r>
            <a:endParaRPr lang="en-US" sz="28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9532"/>
            <a:ext cx="6858000" cy="8256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Capitol Hill Step by Step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"/>
            <a:ext cx="1428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Free program encouraging students to get excited about the political process</a:t>
            </a:r>
          </a:p>
          <a:p>
            <a:r>
              <a:rPr lang="en-US" sz="2400" dirty="0" smtClean="0"/>
              <a:t>Held once each year, in the spring</a:t>
            </a:r>
          </a:p>
          <a:p>
            <a:r>
              <a:rPr lang="en-US" sz="2400" dirty="0" smtClean="0"/>
              <a:t>Attendees will have opportunities to hear from speakers, plan a meeting with your local legislators, and tour the beautiful, historic Capitol Building</a:t>
            </a:r>
          </a:p>
          <a:p>
            <a:r>
              <a:rPr lang="en-US" sz="2400" dirty="0" smtClean="0"/>
              <a:t>For more information, visit </a:t>
            </a:r>
            <a:r>
              <a:rPr lang="en-US" sz="2400" dirty="0">
                <a:solidFill>
                  <a:srgbClr val="C00000"/>
                </a:solidFill>
              </a:rPr>
              <a:t>http://snap-online.org/programs/capitol-hill-step-by-step/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Capitol Hill: Step by Step (Cont.)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resolution is a written statement that, if passed/adopted by the House of Delegates, establishes the basis for the policies and actions of the Student Nurse Association of Pennsylvania</a:t>
            </a:r>
          </a:p>
          <a:p>
            <a:r>
              <a:rPr lang="en-US" dirty="0" smtClean="0"/>
              <a:t>Any member of the organization may author and submit a resolution (only one resolution per chapter)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Writing A Resolution</a:t>
            </a:r>
            <a:endParaRPr lang="en-US" dirty="0">
              <a:solidFill>
                <a:srgbClr val="1FAECD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624" y="4492800"/>
            <a:ext cx="3886200" cy="201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Important issues in healthcare that the author feels the organization (SNAP) needs to recognize as significant for student nurses</a:t>
            </a:r>
          </a:p>
          <a:p>
            <a:pPr lvl="1"/>
            <a:r>
              <a:rPr lang="en-US" sz="2000" dirty="0" smtClean="0"/>
              <a:t>Examples: Blood pressure screening, cultural competency, and cardiac induced hypothermia</a:t>
            </a:r>
          </a:p>
          <a:p>
            <a:pPr lvl="1"/>
            <a:endParaRPr lang="en-US" sz="2000" dirty="0" smtClean="0"/>
          </a:p>
          <a:p>
            <a:pPr lvl="1">
              <a:buSzPct val="74000"/>
              <a:buFont typeface="Wingdings" charset="2"/>
              <a:buChar char="u"/>
            </a:pPr>
            <a:r>
              <a:rPr lang="en-US" sz="2000" dirty="0" smtClean="0"/>
              <a:t>For more information, visit </a:t>
            </a:r>
            <a:r>
              <a:rPr lang="en-US" sz="2000" b="1" dirty="0">
                <a:solidFill>
                  <a:srgbClr val="C00000"/>
                </a:solidFill>
                <a:hlinkClick r:id="rId2"/>
              </a:rPr>
              <a:t>http://snap-online.org/resources/resolutions</a:t>
            </a:r>
            <a:r>
              <a:rPr lang="en-US" sz="2000" b="1" dirty="0" smtClean="0">
                <a:solidFill>
                  <a:srgbClr val="C00000"/>
                </a:solidFill>
                <a:hlinkClick r:id="rId2"/>
              </a:rPr>
              <a:t>/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93192" lvl="1" indent="0">
              <a:buSzPct val="74000"/>
              <a:buNone/>
            </a:pPr>
            <a:endParaRPr lang="en-US" sz="2000" dirty="0" smtClean="0"/>
          </a:p>
          <a:p>
            <a:pPr lvl="1">
              <a:buSzPct val="74000"/>
              <a:buFont typeface="Wingdings" charset="2"/>
              <a:buChar char="u"/>
            </a:pPr>
            <a:r>
              <a:rPr lang="en-US" sz="2400" dirty="0" smtClean="0"/>
              <a:t>Please contact the SNAP Legislative Coordinator for assistance: </a:t>
            </a:r>
          </a:p>
          <a:p>
            <a:pPr lvl="2">
              <a:buSzPct val="74000"/>
              <a:buFont typeface="Wingdings" charset="2"/>
              <a:buChar char="u"/>
            </a:pPr>
            <a:r>
              <a:rPr lang="en-US" sz="2200" dirty="0" smtClean="0">
                <a:solidFill>
                  <a:srgbClr val="FF0000"/>
                </a:solidFill>
              </a:rPr>
              <a:t>legislativecoordinator@snap-online.org</a:t>
            </a:r>
          </a:p>
          <a:p>
            <a:pPr lvl="1">
              <a:buSzPct val="74000"/>
              <a:buNone/>
            </a:pPr>
            <a:endParaRPr lang="en-US" sz="2000" dirty="0" smtClean="0"/>
          </a:p>
          <a:p>
            <a:pPr lvl="1">
              <a:buSzPct val="74000"/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Resolution Topics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2"/>
              <a:buChar char="§"/>
            </a:pPr>
            <a:r>
              <a:rPr lang="en-US" sz="2800" dirty="0" smtClean="0"/>
              <a:t>Once </a:t>
            </a:r>
            <a:r>
              <a:rPr lang="en-US" sz="2800" dirty="0"/>
              <a:t>passed, resolutions are sent to other relevant professional </a:t>
            </a:r>
            <a:r>
              <a:rPr lang="en-US" sz="2800" dirty="0" smtClean="0"/>
              <a:t>organizations </a:t>
            </a:r>
            <a:r>
              <a:rPr lang="en-US" sz="2800" dirty="0"/>
              <a:t>and are placed in the policy manual. </a:t>
            </a:r>
            <a:r>
              <a:rPr lang="en-US" sz="2800" dirty="0" smtClean="0"/>
              <a:t> 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800" dirty="0" smtClean="0"/>
              <a:t>If </a:t>
            </a:r>
            <a:r>
              <a:rPr lang="en-US" sz="2800" dirty="0"/>
              <a:t>feasible, resolutions passed will be used for future topics in newsletter articles and convention workshops. </a:t>
            </a:r>
            <a:r>
              <a:rPr lang="en-US" sz="2800" dirty="0" smtClean="0"/>
              <a:t> </a:t>
            </a:r>
          </a:p>
          <a:p>
            <a:pPr eaLnBrk="1" hangingPunct="1">
              <a:buFont typeface="Wingdings" charset="2"/>
              <a:buChar char="§"/>
            </a:pPr>
            <a:r>
              <a:rPr lang="en-US" sz="2800" dirty="0" smtClean="0"/>
              <a:t>This </a:t>
            </a:r>
            <a:r>
              <a:rPr lang="en-US" sz="2800" dirty="0"/>
              <a:t>is an excellent opportunity to not only be an active participant at convention but also for members to </a:t>
            </a:r>
            <a:r>
              <a:rPr lang="en-US" sz="2800" dirty="0" smtClean="0"/>
              <a:t>showcase </a:t>
            </a:r>
            <a:r>
              <a:rPr lang="en-US" sz="2800" dirty="0"/>
              <a:t>interesting issues about which they are learning and researching.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Resolution Process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568"/>
            <a:ext cx="8229600" cy="8190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Five Simple Steps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Gather 1-10 or more students who desire to start a chapter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Submit constituency forms to NSNA (for chapters with 10+ members)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Seek out a faculty advisor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Review SNAP and NSNA websites for guidelines and ideas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Contact a SNAP board member for assistance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attention to a cause/concern impacting the health of individuals and communities.</a:t>
            </a:r>
          </a:p>
          <a:p>
            <a:r>
              <a:rPr lang="en-US" dirty="0" smtClean="0"/>
              <a:t>Determine the position of SNAP regarding resolutions adopted during the House of Delegates during the Annual SNAP Convention. </a:t>
            </a:r>
          </a:p>
          <a:p>
            <a:r>
              <a:rPr lang="en-US" dirty="0" smtClean="0"/>
              <a:t>Make an impact on the future of health care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>
                  <a:solidFill>
                    <a:srgbClr val="2DA2BF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Resolutions: </a:t>
            </a:r>
            <a:br>
              <a:rPr lang="en-US" dirty="0" smtClean="0">
                <a:ln>
                  <a:solidFill>
                    <a:srgbClr val="2DA2BF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ln>
                  <a:solidFill>
                    <a:srgbClr val="2DA2BF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Why Should You Write One?	</a:t>
            </a:r>
            <a:endParaRPr lang="en-US" dirty="0">
              <a:ln>
                <a:solidFill>
                  <a:srgbClr val="2DA2BF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614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Professional Development Opportunities</a:t>
            </a:r>
            <a:endParaRPr lang="en-US" sz="6600" i="1" dirty="0">
              <a:solidFill>
                <a:srgbClr val="C00000"/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emerging leaders from Pennsylvania's local chapters to gain leadership and development skills</a:t>
            </a:r>
          </a:p>
          <a:p>
            <a:r>
              <a:rPr lang="en-US" dirty="0" smtClean="0"/>
              <a:t>Ideally, participants will be freshmen and sophomores</a:t>
            </a:r>
          </a:p>
          <a:p>
            <a:r>
              <a:rPr lang="en-US" dirty="0" smtClean="0"/>
              <a:t>Topics include bylaws, utilizing your faculty advisor, fundraising, and chapter development. </a:t>
            </a:r>
          </a:p>
          <a:p>
            <a:r>
              <a:rPr lang="en-US" dirty="0" smtClean="0"/>
              <a:t>For more information, visit </a:t>
            </a:r>
            <a:r>
              <a:rPr lang="en-US" b="1" dirty="0">
                <a:solidFill>
                  <a:srgbClr val="C00000"/>
                </a:solidFill>
              </a:rPr>
              <a:t>http://snap-online.org/programs/lead-workshop/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LEAD Workshop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620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Convention provides:</a:t>
            </a:r>
          </a:p>
          <a:p>
            <a:pPr lvl="1"/>
            <a:r>
              <a:rPr lang="en-US" dirty="0" smtClean="0"/>
              <a:t>Exceptional speakers to inform you of the latest trends, issues, and career opportunities in nursing </a:t>
            </a:r>
          </a:p>
          <a:p>
            <a:pPr lvl="1"/>
            <a:r>
              <a:rPr lang="en-US" dirty="0" smtClean="0"/>
              <a:t>Learning opportunities about prominent nursing issues </a:t>
            </a:r>
          </a:p>
          <a:p>
            <a:pPr lvl="1"/>
            <a:r>
              <a:rPr lang="en-US" dirty="0" smtClean="0"/>
              <a:t>Opportunities for leadership development, run for SNAP office, contact your Nominations and Elections Committee (NEC) representative </a:t>
            </a:r>
          </a:p>
          <a:p>
            <a:pPr lvl="1"/>
            <a:r>
              <a:rPr lang="en-US" dirty="0" smtClean="0"/>
              <a:t>Participation in the House of Delegates</a:t>
            </a:r>
          </a:p>
          <a:p>
            <a:pPr lvl="1"/>
            <a:r>
              <a:rPr lang="en-US" dirty="0" smtClean="0"/>
              <a:t>Networking with hundreds of nursing students from around the state</a:t>
            </a:r>
          </a:p>
          <a:p>
            <a:pPr lvl="1"/>
            <a:r>
              <a:rPr lang="en-US" dirty="0" smtClean="0"/>
              <a:t>The chance to meet many prospective employers in the Exhibit Hall</a:t>
            </a:r>
          </a:p>
          <a:p>
            <a:pPr lvl="1"/>
            <a:r>
              <a:rPr lang="en-US" dirty="0" smtClean="0"/>
              <a:t>Increase professionalism and knowledge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more information, visit </a:t>
            </a:r>
            <a:r>
              <a:rPr lang="en-US" b="1" dirty="0">
                <a:solidFill>
                  <a:srgbClr val="C00000"/>
                </a:solidFill>
              </a:rPr>
              <a:t>http://snap-online.org/convention/snap-annual-convention/studentsalumnifaculty/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SNAP Convention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614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Helpful Resources</a:t>
            </a:r>
            <a:endParaRPr lang="en-US" sz="6600" i="1" dirty="0">
              <a:solidFill>
                <a:srgbClr val="C00000"/>
              </a:solidFill>
              <a:latin typeface="Monotype Corsiva"/>
              <a:cs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hlinkClick r:id="rId2"/>
              </a:rPr>
              <a:t>www.nsna.org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National Student Nurses Association Website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http://www.nsna.org/Portals/0/Skins/NSNA/pdf/2010%20NSNA%20Annual%20Membership%20Powerpoint.pdf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More Information on NSNA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http://www.nsna.org/Portals/0/Skins/NSNA/pdf/Final%20Draft%20Community%20Health%20Guidelines_2010_%20KGCA.pdf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Guidelines for Community Health Projects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NSNA Resources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http://www.nsna.org/Publications/ChapterResources.aspx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Chapter Development Resource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http://www.nsna.org/Membership/ChapterToolBox.aspx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Membership Resource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http://www.nsna.org/Publications/GettingthePiecestoFit.aspx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Membership Resource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NSNA Resources (Cont.)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>
                <a:solidFill>
                  <a:srgbClr val="1FAECD"/>
                </a:solidFill>
              </a:rPr>
              <a:t>Good Luck Chapters!!!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Feel </a:t>
            </a:r>
            <a:r>
              <a:rPr lang="en-US" dirty="0"/>
              <a:t>free to contact the SNAP Board</a:t>
            </a:r>
            <a:r>
              <a:rPr lang="en-US" dirty="0" smtClean="0"/>
              <a:t> of Directors and</a:t>
            </a:r>
            <a:r>
              <a:rPr lang="en-US" dirty="0"/>
              <a:t>/or check out our website </a:t>
            </a:r>
            <a:r>
              <a:rPr lang="en-US" dirty="0" smtClean="0"/>
              <a:t>at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b="1" dirty="0">
                <a:hlinkClick r:id="rId3"/>
              </a:rPr>
              <a:t>www.snap-</a:t>
            </a:r>
            <a:r>
              <a:rPr lang="en-US" b="1" dirty="0" smtClean="0">
                <a:hlinkClick r:id="rId3"/>
              </a:rPr>
              <a:t>online.org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First,</a:t>
            </a:r>
            <a:r>
              <a:rPr lang="en-US" sz="2800" dirty="0" smtClean="0"/>
              <a:t> determine </a:t>
            </a:r>
            <a:r>
              <a:rPr lang="en-US" sz="2800" dirty="0"/>
              <a:t>how many students in your school would be interested in joining your </a:t>
            </a:r>
            <a:r>
              <a:rPr lang="en-US" sz="2800" dirty="0" smtClean="0"/>
              <a:t>school’s student nursing chapter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You need a minimum of 10 members for </a:t>
            </a:r>
            <a:r>
              <a:rPr lang="en-US" sz="2400" dirty="0" smtClean="0"/>
              <a:t>NSNA constituency status.  You need only 1 member for SNAP delegate status.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Constituency status is a form submitted to NSNA to verify a school chapter in a state approved program preparing students for licensure as registered nurses has the minimum number of NSNA members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Membership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Membership forms can be found on the NSNA website.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Go to </a:t>
            </a:r>
            <a:r>
              <a:rPr lang="en-US" dirty="0">
                <a:solidFill>
                  <a:srgbClr val="C00000"/>
                </a:solidFill>
                <a:hlinkClick r:id="rId2"/>
              </a:rPr>
              <a:t>www.nsna.org</a:t>
            </a:r>
            <a:r>
              <a:rPr lang="en-US" dirty="0"/>
              <a:t> and click on Member Services and follow the instructions for online membership registration.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If there is a lot of interest in your school you may want to consider a </a:t>
            </a:r>
            <a:r>
              <a:rPr lang="en-US" dirty="0">
                <a:solidFill>
                  <a:srgbClr val="000000"/>
                </a:solidFill>
              </a:rPr>
              <a:t>Total School Membership </a:t>
            </a:r>
            <a:r>
              <a:rPr lang="en-US" dirty="0" smtClean="0">
                <a:solidFill>
                  <a:srgbClr val="000000"/>
                </a:solidFill>
              </a:rPr>
              <a:t>Plan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Membership cards will be issued once dues and membership forms are received.  You can expect to receive your cards within 4 to 6 weeks.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096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1FAECD"/>
                </a:solidFill>
              </a:rPr>
              <a:t>Submitting </a:t>
            </a:r>
            <a:r>
              <a:rPr lang="en-US" dirty="0">
                <a:solidFill>
                  <a:srgbClr val="1FAECD"/>
                </a:solidFill>
              </a:rPr>
              <a:t>Y</a:t>
            </a:r>
            <a:r>
              <a:rPr lang="en-US" dirty="0" smtClean="0">
                <a:solidFill>
                  <a:srgbClr val="1FAECD"/>
                </a:solidFill>
              </a:rPr>
              <a:t>our </a:t>
            </a:r>
            <a:r>
              <a:rPr lang="en-US" dirty="0">
                <a:solidFill>
                  <a:srgbClr val="1FAECD"/>
                </a:solidFill>
              </a:rPr>
              <a:t>Membership Forms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8288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Membership plan where all students in a nursing program are actively involved in the student association</a:t>
            </a:r>
          </a:p>
          <a:p>
            <a:r>
              <a:rPr lang="en-US" dirty="0" smtClean="0"/>
              <a:t>A $10 discount on renewing membership is applied for students in total school enrollment</a:t>
            </a:r>
          </a:p>
          <a:p>
            <a:r>
              <a:rPr lang="en-US" dirty="0" smtClean="0"/>
              <a:t>Allows for increased representation at SNAP and NSNA conventions</a:t>
            </a:r>
          </a:p>
          <a:p>
            <a:r>
              <a:rPr lang="en-US" dirty="0" smtClean="0"/>
              <a:t>For more information, visit </a:t>
            </a:r>
            <a:r>
              <a:rPr lang="en-US" dirty="0" smtClean="0">
                <a:solidFill>
                  <a:srgbClr val="C00000"/>
                </a:solidFill>
                <a:hlinkClick r:id="rId2"/>
              </a:rPr>
              <a:t>http://www.nsna.org/Membership/RecruitmentTools/TotalSchoolMembership.aspx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1FAECD"/>
                </a:solidFill>
              </a:rPr>
              <a:t>Total School Enrollment </a:t>
            </a:r>
            <a:endParaRPr lang="en-US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New Member- </a:t>
            </a:r>
            <a:r>
              <a:rPr lang="en-US" dirty="0" smtClean="0"/>
              <a:t>$40</a:t>
            </a:r>
            <a:endParaRPr lang="en-US" dirty="0"/>
          </a:p>
          <a:p>
            <a:pPr eaLnBrk="1" hangingPunct="1"/>
            <a:r>
              <a:rPr lang="en-US" dirty="0"/>
              <a:t>Renewals- $45</a:t>
            </a:r>
          </a:p>
          <a:p>
            <a:pPr eaLnBrk="1" hangingPunct="1"/>
            <a:r>
              <a:rPr lang="en-US" dirty="0"/>
              <a:t>Two Years- $80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Schools have the option to charge chapter dues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>
                <a:solidFill>
                  <a:srgbClr val="1FAECD"/>
                </a:solidFill>
              </a:rPr>
              <a:t>Dues for Pennsylvania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139" y="4807807"/>
            <a:ext cx="1955436" cy="180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52490"/>
            <a:ext cx="77724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 dirty="0"/>
              <a:t>	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Designate a faculty member who would be interested in serving as a faculty advisor.  Faculty advisors play an important role in </a:t>
            </a:r>
            <a:r>
              <a:rPr lang="en-US" sz="2400" dirty="0" smtClean="0"/>
              <a:t>advising, promoting professional development </a:t>
            </a:r>
            <a:r>
              <a:rPr lang="en-US" sz="2400" dirty="0"/>
              <a:t>and helping to ensure that the chapter runs smoothly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Faculty advisors can also help assist in creating a budget and applying for funding from your school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399" y="228600"/>
            <a:ext cx="1756605" cy="181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760125"/>
            <a:ext cx="504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FAECD"/>
                </a:solidFill>
              </a:rPr>
              <a:t>Faculty Advisor</a:t>
            </a:r>
            <a:endParaRPr lang="en-US" sz="4000" dirty="0">
              <a:solidFill>
                <a:srgbClr val="1FAEC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C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401</TotalTime>
  <Words>1557</Words>
  <Application>Microsoft Office PowerPoint</Application>
  <PresentationFormat>On-screen Show (4:3)</PresentationFormat>
  <Paragraphs>253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Expo</vt:lpstr>
      <vt:lpstr>Concourse</vt:lpstr>
      <vt:lpstr>  </vt:lpstr>
      <vt:lpstr>Table of Contents</vt:lpstr>
      <vt:lpstr>How to Start a Chapter</vt:lpstr>
      <vt:lpstr>Five Simple Steps </vt:lpstr>
      <vt:lpstr>Membership</vt:lpstr>
      <vt:lpstr>Submitting Your Membership Forms </vt:lpstr>
      <vt:lpstr>Total School Enrollment </vt:lpstr>
      <vt:lpstr>Dues for Pennsylvania</vt:lpstr>
      <vt:lpstr>PowerPoint Presentation</vt:lpstr>
      <vt:lpstr>After Membership Forms Are Sent</vt:lpstr>
      <vt:lpstr>Chapter Elections </vt:lpstr>
      <vt:lpstr>Benefits of Membership</vt:lpstr>
      <vt:lpstr>Benefits of Membership Cont.</vt:lpstr>
      <vt:lpstr>NSNA Recruitment Tools</vt:lpstr>
      <vt:lpstr>SNAP Regional Coordinators </vt:lpstr>
      <vt:lpstr>Ideas to Keep Your Chapter Active</vt:lpstr>
      <vt:lpstr>Fundraising Ideas</vt:lpstr>
      <vt:lpstr>Fundraising Ideas (Cont.)</vt:lpstr>
      <vt:lpstr>Community Service Ideas</vt:lpstr>
      <vt:lpstr>Community Service Ideas (Cont.)</vt:lpstr>
      <vt:lpstr>Community Service Ideas (Cont.)</vt:lpstr>
      <vt:lpstr>Social Event Ideas</vt:lpstr>
      <vt:lpstr>Social Event Ideas (Cont.)</vt:lpstr>
      <vt:lpstr>Membership Retention</vt:lpstr>
      <vt:lpstr>Award Opportunities</vt:lpstr>
      <vt:lpstr>Chapter Excellence Award</vt:lpstr>
      <vt:lpstr>Chapter Newsletter</vt:lpstr>
      <vt:lpstr>Website Award</vt:lpstr>
      <vt:lpstr>Community Health Award</vt:lpstr>
      <vt:lpstr>Jamey Thiel Miller Award</vt:lpstr>
      <vt:lpstr>Dr. Rena Lawrence  Memorial Award</vt:lpstr>
      <vt:lpstr>SNAP Advisor of the Year Award</vt:lpstr>
      <vt:lpstr>Scholarship Application</vt:lpstr>
      <vt:lpstr>Legislative Opportunities</vt:lpstr>
      <vt:lpstr>Capitol Hill Step by Step</vt:lpstr>
      <vt:lpstr>Capitol Hill: Step by Step (Cont.)</vt:lpstr>
      <vt:lpstr>Writing A Resolution</vt:lpstr>
      <vt:lpstr>Resolution Topics</vt:lpstr>
      <vt:lpstr>Resolution Process</vt:lpstr>
      <vt:lpstr>Resolutions:  Why Should You Write One? </vt:lpstr>
      <vt:lpstr>Professional Development Opportunities</vt:lpstr>
      <vt:lpstr>LEAD Workshop</vt:lpstr>
      <vt:lpstr>SNAP Convention</vt:lpstr>
      <vt:lpstr>Helpful Resources</vt:lpstr>
      <vt:lpstr>NSNA Resources</vt:lpstr>
      <vt:lpstr>NSNA Resources (Cont.)</vt:lpstr>
      <vt:lpstr>Good Luck Chapters!!!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Latasha Kast</dc:creator>
  <cp:lastModifiedBy>Cindy</cp:lastModifiedBy>
  <cp:revision>32</cp:revision>
  <dcterms:created xsi:type="dcterms:W3CDTF">2011-06-02T23:23:19Z</dcterms:created>
  <dcterms:modified xsi:type="dcterms:W3CDTF">2017-12-08T19:35:40Z</dcterms:modified>
</cp:coreProperties>
</file>